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5"/>
  </p:notesMasterIdLst>
  <p:sldIdLst>
    <p:sldId id="426" r:id="rId2"/>
    <p:sldId id="520" r:id="rId3"/>
    <p:sldId id="496" r:id="rId4"/>
    <p:sldId id="275" r:id="rId5"/>
    <p:sldId id="640" r:id="rId6"/>
    <p:sldId id="641" r:id="rId7"/>
    <p:sldId id="529" r:id="rId8"/>
    <p:sldId id="427" r:id="rId9"/>
    <p:sldId id="531" r:id="rId10"/>
    <p:sldId id="583" r:id="rId11"/>
    <p:sldId id="584" r:id="rId12"/>
    <p:sldId id="585" r:id="rId13"/>
    <p:sldId id="586" r:id="rId14"/>
    <p:sldId id="587" r:id="rId15"/>
    <p:sldId id="588" r:id="rId16"/>
    <p:sldId id="589" r:id="rId17"/>
    <p:sldId id="590" r:id="rId18"/>
    <p:sldId id="591" r:id="rId19"/>
    <p:sldId id="592" r:id="rId20"/>
    <p:sldId id="593" r:id="rId21"/>
    <p:sldId id="594" r:id="rId22"/>
    <p:sldId id="595" r:id="rId23"/>
    <p:sldId id="596" r:id="rId24"/>
    <p:sldId id="597" r:id="rId25"/>
    <p:sldId id="598" r:id="rId26"/>
    <p:sldId id="599" r:id="rId27"/>
    <p:sldId id="600" r:id="rId28"/>
    <p:sldId id="601" r:id="rId29"/>
    <p:sldId id="602" r:id="rId30"/>
    <p:sldId id="603" r:id="rId31"/>
    <p:sldId id="463" r:id="rId32"/>
    <p:sldId id="604" r:id="rId33"/>
    <p:sldId id="605" r:id="rId34"/>
    <p:sldId id="606" r:id="rId35"/>
    <p:sldId id="607" r:id="rId36"/>
    <p:sldId id="608" r:id="rId37"/>
    <p:sldId id="609" r:id="rId38"/>
    <p:sldId id="610" r:id="rId39"/>
    <p:sldId id="611" r:id="rId40"/>
    <p:sldId id="612" r:id="rId41"/>
    <p:sldId id="613" r:id="rId42"/>
    <p:sldId id="614" r:id="rId43"/>
    <p:sldId id="615" r:id="rId44"/>
    <p:sldId id="616" r:id="rId45"/>
    <p:sldId id="617" r:id="rId46"/>
    <p:sldId id="618" r:id="rId47"/>
    <p:sldId id="619" r:id="rId48"/>
    <p:sldId id="620" r:id="rId49"/>
    <p:sldId id="621" r:id="rId50"/>
    <p:sldId id="622" r:id="rId51"/>
    <p:sldId id="623" r:id="rId52"/>
    <p:sldId id="486" r:id="rId53"/>
    <p:sldId id="576" r:id="rId54"/>
    <p:sldId id="527" r:id="rId55"/>
    <p:sldId id="624" r:id="rId56"/>
    <p:sldId id="625" r:id="rId57"/>
    <p:sldId id="626" r:id="rId58"/>
    <p:sldId id="627" r:id="rId59"/>
    <p:sldId id="628" r:id="rId60"/>
    <p:sldId id="629" r:id="rId61"/>
    <p:sldId id="630" r:id="rId62"/>
    <p:sldId id="631" r:id="rId63"/>
    <p:sldId id="632" r:id="rId64"/>
    <p:sldId id="633" r:id="rId65"/>
    <p:sldId id="634" r:id="rId66"/>
    <p:sldId id="635" r:id="rId67"/>
    <p:sldId id="636" r:id="rId68"/>
    <p:sldId id="637" r:id="rId69"/>
    <p:sldId id="638" r:id="rId70"/>
    <p:sldId id="639" r:id="rId71"/>
    <p:sldId id="516" r:id="rId72"/>
    <p:sldId id="645" r:id="rId73"/>
    <p:sldId id="643" r:id="rId74"/>
    <p:sldId id="646" r:id="rId75"/>
    <p:sldId id="647" r:id="rId76"/>
    <p:sldId id="649" r:id="rId77"/>
    <p:sldId id="648" r:id="rId78"/>
    <p:sldId id="644" r:id="rId79"/>
    <p:sldId id="650" r:id="rId80"/>
    <p:sldId id="651" r:id="rId81"/>
    <p:sldId id="423" r:id="rId82"/>
    <p:sldId id="580" r:id="rId83"/>
    <p:sldId id="58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5B9BD5"/>
    <a:srgbClr val="747272"/>
    <a:srgbClr val="F237E0"/>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2" autoAdjust="0"/>
    <p:restoredTop sz="56647" autoAdjust="0"/>
  </p:normalViewPr>
  <p:slideViewPr>
    <p:cSldViewPr snapToGrid="0">
      <p:cViewPr varScale="1">
        <p:scale>
          <a:sx n="62" d="100"/>
          <a:sy n="62" d="100"/>
        </p:scale>
        <p:origin x="870" y="60"/>
      </p:cViewPr>
      <p:guideLst>
        <p:guide orient="horz" pos="2160"/>
        <p:guide pos="3840"/>
      </p:guideLst>
    </p:cSldViewPr>
  </p:slideViewPr>
  <p:outlineViewPr>
    <p:cViewPr>
      <p:scale>
        <a:sx n="33" d="100"/>
        <a:sy n="33" d="100"/>
      </p:scale>
      <p:origin x="0" y="-1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API Endpoints!"</a:t>
            </a:r>
          </a:p>
          <a:p>
            <a:endParaRPr lang="en-US" dirty="0"/>
          </a:p>
          <a:p>
            <a:r>
              <a:rPr lang="en-US" dirty="0"/>
              <a:t>This is one of my favorite talks to give and I'm excited to share it with you. Over the next hour I'm going to take you on a journey of discovery, at the conclusion of which you'll leave this room a bit wiser and a bit more knowledgeable than you are right now.</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75679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411016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thing we're going to talk about is “client certificates” = “reverse TLS”. In TLS, cert on server proves identity</a:t>
            </a:r>
            <a:r>
              <a:rPr lang="en-US" sz="1200" kern="1200" baseline="0" dirty="0">
                <a:solidFill>
                  <a:schemeClr val="tx1"/>
                </a:solidFill>
                <a:effectLst/>
                <a:latin typeface="+mn-lt"/>
                <a:ea typeface="+mn-ea"/>
                <a:cs typeface="+mn-cs"/>
              </a:rPr>
              <a:t> to client.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 certs do the same thing, but in reverse. You install the certificate on your </a:t>
            </a:r>
            <a:r>
              <a:rPr lang="en-US" sz="1200" i="1" kern="1200" dirty="0">
                <a:solidFill>
                  <a:schemeClr val="tx1"/>
                </a:solidFill>
                <a:effectLst/>
                <a:latin typeface="+mn-lt"/>
                <a:ea typeface="+mn-ea"/>
                <a:cs typeface="+mn-cs"/>
              </a:rPr>
              <a:t>browser</a:t>
            </a:r>
            <a:r>
              <a:rPr lang="en-US" sz="1200" kern="1200" dirty="0">
                <a:solidFill>
                  <a:schemeClr val="tx1"/>
                </a:solidFill>
                <a:effectLst/>
                <a:latin typeface="+mn-lt"/>
                <a:ea typeface="+mn-ea"/>
                <a:cs typeface="+mn-cs"/>
              </a:rPr>
              <a:t>, and it proves </a:t>
            </a:r>
            <a:r>
              <a:rPr lang="en-US" sz="1200" i="1" kern="1200" dirty="0">
                <a:solidFill>
                  <a:schemeClr val="tx1"/>
                </a:solidFill>
                <a:effectLst/>
                <a:latin typeface="+mn-lt"/>
                <a:ea typeface="+mn-ea"/>
                <a:cs typeface="+mn-cs"/>
              </a:rPr>
              <a:t>your </a:t>
            </a:r>
            <a:r>
              <a:rPr lang="en-US" sz="1200" i="0" kern="1200" dirty="0">
                <a:solidFill>
                  <a:schemeClr val="tx1"/>
                </a:solidFill>
                <a:effectLst/>
                <a:latin typeface="+mn-lt"/>
                <a:ea typeface="+mn-ea"/>
                <a:cs typeface="+mn-cs"/>
              </a:rPr>
              <a:t>identity</a:t>
            </a:r>
            <a:r>
              <a:rPr lang="en-US" sz="1200" i="0" kern="1200" baseline="0" dirty="0">
                <a:solidFill>
                  <a:schemeClr val="tx1"/>
                </a:solidFill>
                <a:effectLst/>
                <a:latin typeface="+mn-lt"/>
                <a:ea typeface="+mn-ea"/>
                <a:cs typeface="+mn-cs"/>
              </a:rPr>
              <a:t> to the server and allows the server to verify that the request </a:t>
            </a:r>
            <a:r>
              <a:rPr lang="en-US" sz="1200" kern="1200" dirty="0">
                <a:solidFill>
                  <a:schemeClr val="tx1"/>
                </a:solidFill>
                <a:effectLst/>
                <a:latin typeface="+mn-lt"/>
                <a:ea typeface="+mn-ea"/>
                <a:cs typeface="+mn-cs"/>
              </a:rPr>
              <a:t>hasn’t been modified in transit.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login screens, no redirects, every request instantly authenticated.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p>
          <a:p>
            <a:r>
              <a:rPr lang="en-US" sz="1200" kern="1200" dirty="0">
                <a:solidFill>
                  <a:schemeClr val="tx1"/>
                </a:solidFill>
                <a:effectLst/>
                <a:latin typeface="+mn-lt"/>
                <a:ea typeface="+mn-ea"/>
                <a:cs typeface="+mn-cs"/>
              </a:rPr>
              <a:t>1) all users have to install security certs. Doesn’t scale.</a:t>
            </a:r>
          </a:p>
          <a:p>
            <a:pPr lvl="0"/>
            <a:r>
              <a:rPr lang="en-US" sz="1200" kern="1200" dirty="0">
                <a:solidFill>
                  <a:schemeClr val="tx1"/>
                </a:solidFill>
                <a:effectLst/>
                <a:latin typeface="+mn-lt"/>
                <a:ea typeface="+mn-ea"/>
                <a:cs typeface="+mn-cs"/>
              </a:rPr>
              <a:t>2) Secondly, when using IIS, this is only a “simple” approach when authenticating against Active Directory because the tooling to link a client cert to a specific identity is built into Windows. If you want to authenticate against your custom user database it’s definitely possible, it just takes some more 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drawbacks mean that client certs are best suited for </a:t>
            </a:r>
            <a:r>
              <a:rPr lang="en-US" sz="1200" b="1" kern="1200" dirty="0">
                <a:solidFill>
                  <a:schemeClr val="tx1"/>
                </a:solidFill>
                <a:effectLst/>
                <a:latin typeface="+mn-lt"/>
                <a:ea typeface="+mn-ea"/>
                <a:cs typeface="+mn-cs"/>
              </a:rPr>
              <a:t>internal APIs</a:t>
            </a:r>
            <a:r>
              <a:rPr lang="en-US" sz="1200" b="1" kern="1200" baseline="0" dirty="0">
                <a:solidFill>
                  <a:schemeClr val="tx1"/>
                </a:solidFill>
                <a:effectLst/>
                <a:latin typeface="+mn-lt"/>
                <a:ea typeface="+mn-ea"/>
                <a:cs typeface="+mn-cs"/>
              </a:rPr>
              <a:t> on a secure network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71901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don’t want to deal with client certs, the next simplest approach is HTTP Basic Authentication.</a:t>
            </a:r>
          </a:p>
          <a:p>
            <a:r>
              <a:rPr lang="en-US" sz="1200" kern="1200" dirty="0">
                <a:solidFill>
                  <a:schemeClr val="tx1"/>
                </a:solidFill>
                <a:effectLst/>
                <a:latin typeface="+mn-lt"/>
                <a:ea typeface="+mn-ea"/>
                <a:cs typeface="+mn-cs"/>
              </a:rPr>
              <a:t>* Internet standard, supported by all major browsers, easy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Username and password </a:t>
            </a:r>
            <a:r>
              <a:rPr lang="en-US" sz="1200" kern="1200" baseline="0" dirty="0">
                <a:solidFill>
                  <a:schemeClr val="tx1"/>
                </a:solidFill>
                <a:effectLst/>
                <a:latin typeface="+mn-lt"/>
                <a:ea typeface="+mn-ea"/>
                <a:cs typeface="+mn-cs"/>
              </a:rPr>
              <a:t>are concatenated together and Base64 encoded and sent with each request as a header</a:t>
            </a:r>
          </a:p>
          <a:p>
            <a:endParaRPr lang="en-US" dirty="0"/>
          </a:p>
          <a:p>
            <a:r>
              <a:rPr lang="en-US" b="1" dirty="0"/>
              <a:t>(click for decode)</a:t>
            </a:r>
          </a:p>
          <a:p>
            <a:r>
              <a:rPr lang="en-US" sz="1200" kern="1200" dirty="0">
                <a:solidFill>
                  <a:schemeClr val="tx1"/>
                </a:solidFill>
                <a:effectLst/>
                <a:latin typeface="+mn-lt"/>
                <a:ea typeface="+mn-ea"/>
                <a:cs typeface="+mn-cs"/>
              </a:rPr>
              <a:t>When the server receives the request, it Base64 </a:t>
            </a:r>
            <a:r>
              <a:rPr lang="en-US" sz="1200" i="1" kern="1200" dirty="0">
                <a:solidFill>
                  <a:schemeClr val="tx1"/>
                </a:solidFill>
                <a:effectLst/>
                <a:latin typeface="+mn-lt"/>
                <a:ea typeface="+mn-ea"/>
                <a:cs typeface="+mn-cs"/>
              </a:rPr>
              <a:t>decodes </a:t>
            </a:r>
            <a:r>
              <a:rPr lang="en-US" sz="1200" kern="1200" dirty="0">
                <a:solidFill>
                  <a:schemeClr val="tx1"/>
                </a:solidFill>
                <a:effectLst/>
                <a:latin typeface="+mn-lt"/>
                <a:ea typeface="+mn-ea"/>
                <a:cs typeface="+mn-cs"/>
              </a:rPr>
              <a:t>that string back into its original format and parses out the username and password which are then used to authenticate the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Base64 encoding is </a:t>
            </a:r>
            <a:r>
              <a:rPr lang="en-US" sz="1200" i="1" kern="1200" dirty="0">
                <a:solidFill>
                  <a:schemeClr val="tx1"/>
                </a:solidFill>
                <a:effectLst/>
                <a:latin typeface="+mn-lt"/>
                <a:ea typeface="+mn-ea"/>
                <a:cs typeface="+mn-cs"/>
              </a:rPr>
              <a:t>not encryption</a:t>
            </a:r>
            <a:r>
              <a:rPr lang="en-US" sz="1200" kern="1200" dirty="0">
                <a:solidFill>
                  <a:schemeClr val="tx1"/>
                </a:solidFill>
                <a:effectLst/>
                <a:latin typeface="+mn-lt"/>
                <a:ea typeface="+mn-ea"/>
                <a:cs typeface="+mn-cs"/>
              </a:rPr>
              <a:t>, so the server doesn’t need any special keys to convert this back into the account credentials. But since this header is being sent over the wire with every request,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use TLS to secure every single connection when using Basic Auth. It also means you’re only as secure as the underlying TLS implementation; if TLS gets cracked, like SSL did before it, these credentials are at risk of being stolen.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“Authorization” header is poorly named. This is authentication, not authorization.</a:t>
            </a:r>
          </a:p>
          <a:p>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045181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Setting up Basic Auth is really easy. If you’re using IIS, you get authentication against a Windows domain “for free” with a simple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setting.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public-facing website you’d probably want to authenticate against your custom user database. Most platforms make that very easy to do. For example, in ASP.NET or </a:t>
            </a:r>
            <a:r>
              <a:rPr lang="en-US" sz="1200" kern="1200" dirty="0" err="1">
                <a:solidFill>
                  <a:schemeClr val="tx1"/>
                </a:solidFill>
                <a:effectLst/>
                <a:latin typeface="+mn-lt"/>
                <a:ea typeface="+mn-ea"/>
                <a:cs typeface="+mn-cs"/>
              </a:rPr>
              <a:t>WebAPI</a:t>
            </a:r>
            <a:r>
              <a:rPr lang="en-US" sz="1200" kern="1200" dirty="0">
                <a:solidFill>
                  <a:schemeClr val="tx1"/>
                </a:solidFill>
                <a:effectLst/>
                <a:latin typeface="+mn-lt"/>
                <a:ea typeface="+mn-ea"/>
                <a:cs typeface="+mn-cs"/>
              </a:rPr>
              <a:t> you can write a tiny bit of middleware and override a few methods to provide the custom database queries that are needed.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56544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Auth is very easy, but has two main drawbacks:</a:t>
            </a:r>
          </a:p>
          <a:p>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First, using the primary account password to authenticate API calls means that if</a:t>
            </a:r>
            <a:r>
              <a:rPr lang="en-US" sz="1200" kern="1200" baseline="0" dirty="0">
                <a:solidFill>
                  <a:schemeClr val="tx1"/>
                </a:solidFill>
                <a:effectLst/>
                <a:latin typeface="+mn-lt"/>
                <a:ea typeface="+mn-ea"/>
                <a:cs typeface="+mn-cs"/>
              </a:rPr>
              <a:t> the user changes their password it will break all of the API clients, and there's no way to revoke access from one API client without impacting all of them. </a:t>
            </a:r>
          </a:p>
          <a:p>
            <a:pPr marL="228600" indent="-228600">
              <a:buAutoNum type="arabicParenR"/>
            </a:pPr>
            <a:endParaRPr lang="en-US" sz="120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Secondly,</a:t>
            </a:r>
            <a:r>
              <a:rPr lang="en-US" sz="1200" kern="1200" baseline="0" dirty="0">
                <a:solidFill>
                  <a:schemeClr val="tx1"/>
                </a:solidFill>
                <a:effectLst/>
                <a:latin typeface="+mn-lt"/>
                <a:ea typeface="+mn-ea"/>
                <a:cs typeface="+mn-cs"/>
              </a:rPr>
              <a:t> encoding is not encryption. If you slip up and don't use TLS on a request, you've potentially leaked the primary account password.</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There's a way around this second drawback, and</a:t>
            </a:r>
            <a:r>
              <a:rPr lang="en-US" sz="1200" kern="1200" baseline="0" dirty="0">
                <a:solidFill>
                  <a:schemeClr val="tx1"/>
                </a:solidFill>
                <a:effectLst/>
                <a:latin typeface="+mn-lt"/>
                <a:ea typeface="+mn-ea"/>
                <a:cs typeface="+mn-cs"/>
              </a:rPr>
              <a:t> it's called </a:t>
            </a:r>
            <a:r>
              <a:rPr lang="en-US" sz="1200" kern="1200" dirty="0">
                <a:solidFill>
                  <a:schemeClr val="tx1"/>
                </a:solidFill>
                <a:effectLst/>
                <a:latin typeface="+mn-lt"/>
                <a:ea typeface="+mn-ea"/>
                <a:cs typeface="+mn-cs"/>
              </a:rPr>
              <a:t>Digest Auth. The main difference is that with Digest, the password is never sent over the wire,</a:t>
            </a:r>
            <a:r>
              <a:rPr lang="en-US" sz="1200" kern="1200" baseline="0" dirty="0">
                <a:solidFill>
                  <a:schemeClr val="tx1"/>
                </a:solidFill>
                <a:effectLst/>
                <a:latin typeface="+mn-lt"/>
                <a:ea typeface="+mn-ea"/>
                <a:cs typeface="+mn-cs"/>
              </a:rPr>
              <a:t> so there’s less risk of it being compromised.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41746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a:t>
            </a:r>
            <a:r>
              <a:rPr lang="en-US" sz="1200" kern="1200" baseline="0" dirty="0">
                <a:solidFill>
                  <a:schemeClr val="tx1"/>
                </a:solidFill>
                <a:effectLst/>
                <a:latin typeface="+mn-lt"/>
                <a:ea typeface="+mn-ea"/>
                <a:cs typeface="+mn-cs"/>
              </a:rPr>
              <a:t> how Digest Auth works: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Clients makes a secured</a:t>
            </a:r>
            <a:r>
              <a:rPr lang="en-US" sz="1200" kern="1200" baseline="0" dirty="0">
                <a:solidFill>
                  <a:schemeClr val="tx1"/>
                </a:solidFill>
                <a:effectLst/>
                <a:latin typeface="+mn-lt"/>
                <a:ea typeface="+mn-ea"/>
                <a:cs typeface="+mn-cs"/>
              </a:rPr>
              <a:t> request</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responds “not authorized” &amp; includes a “nonce”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for hash)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client then </a:t>
            </a:r>
            <a:r>
              <a:rPr lang="en-US" sz="1200" kern="1200" dirty="0">
                <a:solidFill>
                  <a:schemeClr val="tx1"/>
                </a:solidFill>
                <a:effectLst/>
                <a:latin typeface="+mn-lt"/>
                <a:ea typeface="+mn-ea"/>
                <a:cs typeface="+mn-cs"/>
              </a:rPr>
              <a:t>concatenates the username, password, and nonce together,</a:t>
            </a:r>
            <a:r>
              <a:rPr lang="en-US" sz="1200" kern="1200" baseline="0" dirty="0">
                <a:solidFill>
                  <a:schemeClr val="tx1"/>
                </a:solidFill>
                <a:effectLst/>
                <a:latin typeface="+mn-lt"/>
                <a:ea typeface="+mn-ea"/>
                <a:cs typeface="+mn-cs"/>
              </a:rPr>
              <a:t> and creates an MD5 hash of the result.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866081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 then resubmits request, passing the username, the nonce, and computed hash value</a:t>
            </a:r>
            <a:r>
              <a:rPr lang="en-US" sz="1200" kern="1200" baseline="0" dirty="0">
                <a:solidFill>
                  <a:schemeClr val="tx1"/>
                </a:solidFill>
                <a:effectLst/>
                <a:latin typeface="+mn-lt"/>
                <a:ea typeface="+mn-ea"/>
                <a:cs typeface="+mn-cs"/>
              </a:rPr>
              <a:t> </a:t>
            </a:r>
            <a:r>
              <a:rPr lang="en-US" sz="1200" i="1" kern="1200" baseline="0" dirty="0">
                <a:solidFill>
                  <a:schemeClr val="tx1"/>
                </a:solidFill>
                <a:effectLst/>
                <a:latin typeface="+mn-lt"/>
                <a:ea typeface="+mn-ea"/>
                <a:cs typeface="+mn-cs"/>
              </a:rPr>
              <a:t>in clear text </a:t>
            </a:r>
            <a:r>
              <a:rPr lang="en-US" sz="1200" i="0" kern="1200" baseline="0" dirty="0">
                <a:solidFill>
                  <a:schemeClr val="tx1"/>
                </a:solidFill>
                <a:effectLst/>
                <a:latin typeface="+mn-lt"/>
                <a:ea typeface="+mn-ea"/>
                <a:cs typeface="+mn-cs"/>
              </a:rPr>
              <a:t>in a header. </a:t>
            </a:r>
          </a:p>
          <a:p>
            <a:pPr marL="171450" lvl="0" indent="-171450">
              <a:buFont typeface="Arial" panose="020B0604020202020204" pitchFamily="34" charset="0"/>
              <a:buChar char="•"/>
            </a:pPr>
            <a:endParaRPr lang="en-US" sz="1200" b="1" i="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i="0" kern="1200" baseline="0" dirty="0">
                <a:solidFill>
                  <a:schemeClr val="tx1"/>
                </a:solidFill>
                <a:effectLst/>
                <a:latin typeface="+mn-lt"/>
                <a:ea typeface="+mn-ea"/>
                <a:cs typeface="+mn-cs"/>
              </a:rPr>
              <a:t>The password itself is not sent over the wire.</a:t>
            </a:r>
            <a:endParaRPr lang="en-US" sz="1200" b="0" i="0" kern="1200" baseline="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lvl="0" indent="0">
              <a:buFont typeface="Arial" panose="020B0604020202020204" pitchFamily="34" charset="0"/>
              <a:buNone/>
            </a:pPr>
            <a:br>
              <a:rPr lang="en-US" sz="1200" i="0" kern="1200" baseline="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8898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then takes the username, looks up the user’s password, re-calculates the hash, compares it to what client sent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a:t>
            </a:r>
            <a:r>
              <a:rPr lang="en-US" sz="1200" kern="1200" baseline="0" dirty="0">
                <a:solidFill>
                  <a:schemeClr val="tx1"/>
                </a:solidFill>
                <a:effectLst/>
                <a:latin typeface="+mn-lt"/>
                <a:ea typeface="+mn-ea"/>
                <a:cs typeface="+mn-cs"/>
              </a:rPr>
              <a:t> way hashes match is if client and server used same password to calc hash == proof of identity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845639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like with Basic Auth it’s very easy to integrate</a:t>
            </a:r>
            <a:r>
              <a:rPr lang="en-US" sz="1200" kern="1200" baseline="0" dirty="0">
                <a:solidFill>
                  <a:schemeClr val="tx1"/>
                </a:solidFill>
                <a:effectLst/>
                <a:latin typeface="+mn-lt"/>
                <a:ea typeface="+mn-ea"/>
                <a:cs typeface="+mn-cs"/>
              </a:rPr>
              <a:t> with systems that support the standard.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since the password itself is never sent over the wire, you can safely use Digest Auth without a secure connection. At worst, an attacker would see the username</a:t>
            </a:r>
            <a:r>
              <a:rPr lang="en-US" sz="1200" kern="1200" baseline="0" dirty="0">
                <a:solidFill>
                  <a:schemeClr val="tx1"/>
                </a:solidFill>
                <a:effectLst/>
                <a:latin typeface="+mn-lt"/>
                <a:ea typeface="+mn-ea"/>
                <a:cs typeface="+mn-cs"/>
              </a:rPr>
              <a:t>. The nonce is garbage data, and the hash can't be easily reverse engineered back into its original form.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are two significant drawbacks to using Digest authentication. The first is that MD5 has been broken, so those hashes aren’t as secure as we’d like.</a:t>
            </a:r>
          </a:p>
          <a:p>
            <a:r>
              <a:rPr lang="en-US" sz="1200" kern="1200" dirty="0">
                <a:solidFill>
                  <a:schemeClr val="tx1"/>
                </a:solidFill>
                <a:effectLst/>
                <a:latin typeface="+mn-lt"/>
                <a:ea typeface="+mn-ea"/>
                <a:cs typeface="+mn-cs"/>
              </a:rPr>
              <a:t>There’s another issue too – so just to see if you’re awake, can anyone guess why Digest is not used very much any more?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39006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as it turns out RESTful APIs are normally stateless, so I couldn't rely on the server just automagically knowing which user account was attached to the API call. </a:t>
            </a:r>
            <a:r>
              <a:rPr lang="en-US" sz="1200" kern="1200" dirty="0">
                <a:solidFill>
                  <a:schemeClr val="tx1"/>
                </a:solidFill>
                <a:effectLst/>
                <a:latin typeface="+mn-lt"/>
                <a:ea typeface="+mn-ea"/>
                <a:cs typeface="+mn-cs"/>
              </a:rPr>
              <a:t>I obviously needed to do something extra in order to add authentication to that API call.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Anyone here ever google “how to authenticate</a:t>
            </a:r>
            <a:r>
              <a:rPr lang="en-US" sz="1200" kern="1200" baseline="0" dirty="0">
                <a:solidFill>
                  <a:schemeClr val="tx1"/>
                </a:solidFill>
                <a:effectLst/>
                <a:latin typeface="+mn-lt"/>
                <a:ea typeface="+mn-ea"/>
                <a:cs typeface="+mn-cs"/>
              </a:rPr>
              <a:t> an API”? </a:t>
            </a:r>
            <a:r>
              <a:rPr lang="en-US" sz="1200" kern="1200" dirty="0">
                <a:solidFill>
                  <a:schemeClr val="tx1"/>
                </a:solidFill>
                <a:effectLst/>
                <a:latin typeface="+mn-lt"/>
                <a:ea typeface="+mn-ea"/>
                <a:cs typeface="+mn-cs"/>
              </a:rPr>
              <a:t>I did and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Correct cryptographic hash function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Things called web tokens that some people say are God's gift to the internet, and other people call a scourge on all mankind</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There was </a:t>
            </a:r>
            <a:r>
              <a:rPr lang="en-US" sz="1200" b="1" kern="1200" baseline="0" dirty="0">
                <a:solidFill>
                  <a:schemeClr val="tx1"/>
                </a:solidFill>
                <a:effectLst/>
                <a:latin typeface="+mn-lt"/>
                <a:ea typeface="+mn-ea"/>
                <a:cs typeface="+mn-cs"/>
              </a:rPr>
              <a:t>no “guide to choosing the right authentication for you</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bad thing. In a hurry, rolled my own,</a:t>
            </a:r>
            <a:r>
              <a:rPr lang="en-US" sz="1200" kern="1200" baseline="0" dirty="0">
                <a:solidFill>
                  <a:schemeClr val="tx1"/>
                </a:solidFill>
                <a:effectLst/>
                <a:latin typeface="+mn-lt"/>
                <a:ea typeface="+mn-ea"/>
                <a:cs typeface="+mn-cs"/>
              </a:rPr>
              <a:t> got it wrong and shipped 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biggest issue with Digest authentication is that it prevents the use of strong password encryption in your database! This is because the server </a:t>
            </a:r>
            <a:r>
              <a:rPr lang="en-US" sz="1200" u="sng" kern="1200" dirty="0">
                <a:solidFill>
                  <a:schemeClr val="tx1"/>
                </a:solidFill>
                <a:effectLst/>
                <a:latin typeface="+mn-lt"/>
                <a:ea typeface="+mn-ea"/>
                <a:cs typeface="+mn-cs"/>
              </a:rPr>
              <a:t>must be able to take a username and obtain its plain text password </a:t>
            </a:r>
            <a:r>
              <a:rPr lang="en-US" sz="1200" kern="1200" dirty="0">
                <a:solidFill>
                  <a:schemeClr val="tx1"/>
                </a:solidFill>
                <a:effectLst/>
                <a:latin typeface="+mn-lt"/>
                <a:ea typeface="+mn-ea"/>
                <a:cs typeface="+mn-cs"/>
              </a:rPr>
              <a:t>in order to verify the hash.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 whole point of modern password security is to make this impossible! The use of any one-way encryption method, such as salting and hashing passwords, will prevent you from using Digest Authentication.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this issue no one really uses Digest for API authentication. But it’s important to understand the concepts behind using hash values to avoid sending sensitive data over the wire because those patterns are going to come up again and again.</a:t>
            </a: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067269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first 3 things work great if you want the API</a:t>
            </a:r>
            <a:r>
              <a:rPr lang="en-US" sz="1200" kern="1200" baseline="0" dirty="0">
                <a:solidFill>
                  <a:schemeClr val="tx1"/>
                </a:solidFill>
                <a:effectLst/>
                <a:latin typeface="+mn-lt"/>
                <a:ea typeface="+mn-ea"/>
                <a:cs typeface="+mn-cs"/>
              </a:rPr>
              <a:t> client to present actual user credentials during authentication, and if you’re OK with the constraints those techniques include. </a:t>
            </a:r>
            <a:r>
              <a:rPr lang="en-US" sz="1200" kern="1200" dirty="0">
                <a:solidFill>
                  <a:schemeClr val="tx1"/>
                </a:solidFill>
                <a:effectLst/>
                <a:latin typeface="+mn-lt"/>
                <a:ea typeface="+mn-ea"/>
                <a:cs typeface="+mn-cs"/>
              </a:rPr>
              <a:t>But what if those constraints are too limiting?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need more flexibility,</a:t>
            </a:r>
            <a:r>
              <a:rPr lang="en-US" sz="1200" kern="1200" baseline="0" dirty="0">
                <a:solidFill>
                  <a:schemeClr val="tx1"/>
                </a:solidFill>
                <a:effectLst/>
                <a:latin typeface="+mn-lt"/>
                <a:ea typeface="+mn-ea"/>
                <a:cs typeface="+mn-cs"/>
              </a:rPr>
              <a:t> either in terms of what information you use to authenticate OR how that information is transmitted, then the next simplest approach is to implement a custom scheme using API Keys or JSON Web Tokens.</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463206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transitions after animations)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994540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API Keys first.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here is that it's generally more secure and more flexible to use</a:t>
            </a:r>
            <a:r>
              <a:rPr lang="en-US" sz="1200" kern="1200" baseline="0" dirty="0">
                <a:solidFill>
                  <a:schemeClr val="tx1"/>
                </a:solidFill>
                <a:effectLst/>
                <a:latin typeface="+mn-lt"/>
                <a:ea typeface="+mn-ea"/>
                <a:cs typeface="+mn-cs"/>
              </a:rPr>
              <a:t> something </a:t>
            </a:r>
            <a:r>
              <a:rPr lang="en-US" sz="1200" i="1" kern="1200" baseline="0" dirty="0">
                <a:solidFill>
                  <a:schemeClr val="tx1"/>
                </a:solidFill>
                <a:effectLst/>
                <a:latin typeface="+mn-lt"/>
                <a:ea typeface="+mn-ea"/>
                <a:cs typeface="+mn-cs"/>
              </a:rPr>
              <a:t>other than </a:t>
            </a:r>
            <a:r>
              <a:rPr lang="en-US" sz="1200" i="0" kern="1200" baseline="0" dirty="0">
                <a:solidFill>
                  <a:schemeClr val="tx1"/>
                </a:solidFill>
                <a:effectLst/>
                <a:latin typeface="+mn-lt"/>
                <a:ea typeface="+mn-ea"/>
                <a:cs typeface="+mn-cs"/>
              </a:rPr>
              <a:t>the primary credentials to authenticate an API call. </a:t>
            </a:r>
            <a:endParaRPr lang="en-US" sz="1200" kern="1200" dirty="0">
              <a:solidFill>
                <a:schemeClr val="tx1"/>
              </a:solidFill>
              <a:effectLst/>
              <a:latin typeface="+mn-lt"/>
              <a:ea typeface="+mn-ea"/>
              <a:cs typeface="+mn-cs"/>
            </a:endParaRPr>
          </a:p>
          <a:p>
            <a:endParaRPr lang="en-US" dirty="0"/>
          </a:p>
          <a:p>
            <a:r>
              <a:rPr lang="en-US" b="1" dirty="0"/>
              <a:t>(click – next bullet)</a:t>
            </a:r>
            <a:endParaRPr lang="en-US" b="0" dirty="0"/>
          </a:p>
          <a:p>
            <a:r>
              <a:rPr lang="en-US" sz="1200" kern="1200" dirty="0">
                <a:solidFill>
                  <a:schemeClr val="tx1"/>
                </a:solidFill>
                <a:effectLst/>
                <a:latin typeface="+mn-lt"/>
                <a:ea typeface="+mn-ea"/>
                <a:cs typeface="+mn-cs"/>
              </a:rPr>
              <a:t>There's no "standard" of what an API key should look like, but in most cases</a:t>
            </a:r>
            <a:r>
              <a:rPr lang="en-US" sz="1200" kern="1200" baseline="0" dirty="0">
                <a:solidFill>
                  <a:schemeClr val="tx1"/>
                </a:solidFill>
                <a:effectLst/>
                <a:latin typeface="+mn-lt"/>
                <a:ea typeface="+mn-ea"/>
                <a:cs typeface="+mn-cs"/>
              </a:rPr>
              <a:t> they are GUIDs or some other long, random, unique string.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also important that these be </a:t>
            </a:r>
            <a:r>
              <a:rPr lang="en-US" sz="1200" b="1" kern="1200" dirty="0">
                <a:solidFill>
                  <a:schemeClr val="tx1"/>
                </a:solidFill>
                <a:effectLst/>
                <a:latin typeface="+mn-lt"/>
                <a:ea typeface="+mn-ea"/>
                <a:cs typeface="+mn-cs"/>
              </a:rPr>
              <a:t>assigned by you,</a:t>
            </a:r>
            <a:r>
              <a:rPr lang="en-US" sz="1200" b="1" kern="1200" baseline="0" dirty="0">
                <a:solidFill>
                  <a:schemeClr val="tx1"/>
                </a:solidFill>
                <a:effectLst/>
                <a:latin typeface="+mn-lt"/>
                <a:ea typeface="+mn-ea"/>
                <a:cs typeface="+mn-cs"/>
              </a:rPr>
              <a:t> rather than chosen by the client</a:t>
            </a:r>
            <a:r>
              <a:rPr lang="en-US" sz="1200" b="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By assigning the keys yourself you can ensure they are unique, and if one of those keys does get compromised there's no chance that the attacker can take it to another API and use it to authenticate as the same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two different ways</a:t>
            </a:r>
            <a:r>
              <a:rPr lang="en-US" sz="1200" kern="1200" baseline="0" dirty="0">
                <a:solidFill>
                  <a:schemeClr val="tx1"/>
                </a:solidFill>
                <a:effectLst/>
                <a:latin typeface="+mn-lt"/>
                <a:ea typeface="+mn-ea"/>
                <a:cs typeface="+mn-cs"/>
              </a:rPr>
              <a:t> to use API keys for authentication…</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4198927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simplest approach is to treat the key like a password</a:t>
            </a:r>
            <a:r>
              <a:rPr lang="en-US" sz="1200" kern="1200" baseline="0" dirty="0">
                <a:solidFill>
                  <a:schemeClr val="tx1"/>
                </a:solidFill>
                <a:effectLst/>
                <a:latin typeface="+mn-lt"/>
                <a:ea typeface="+mn-ea"/>
                <a:cs typeface="+mn-cs"/>
              </a:rPr>
              <a:t> and pass it over the wire with every request. This is basically the same as Basic Auth, but you're passing an API Key instead of an encoded username and password</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is called a "bearer token" because anyone that has that API Key may use it to authenticate as a specific user; there's no additional security.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Bearer Tokens are like cash; anyone that finds it can spend it without restriction, so you have to really take care to keep it safe.</a:t>
            </a: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And since you're passing the raw account credential over the wire, you </a:t>
            </a:r>
            <a:r>
              <a:rPr lang="en-US" sz="1200" b="1" kern="1200" baseline="0" dirty="0">
                <a:solidFill>
                  <a:schemeClr val="tx1"/>
                </a:solidFill>
                <a:effectLst/>
                <a:latin typeface="+mn-lt"/>
                <a:ea typeface="+mn-ea"/>
                <a:cs typeface="+mn-cs"/>
              </a:rPr>
              <a:t>MUST use TLS</a:t>
            </a:r>
            <a:r>
              <a:rPr lang="en-US" sz="1200" kern="1200" baseline="0" dirty="0">
                <a:solidFill>
                  <a:schemeClr val="tx1"/>
                </a:solidFill>
                <a:effectLst/>
                <a:latin typeface="+mn-lt"/>
                <a:ea typeface="+mn-ea"/>
                <a:cs typeface="+mn-cs"/>
              </a:rPr>
              <a:t> on all requests to keep it secure.</a:t>
            </a:r>
          </a:p>
          <a:p>
            <a:endParaRPr lang="en-US" sz="1200" kern="1200" baseline="0" dirty="0">
              <a:solidFill>
                <a:schemeClr val="tx1"/>
              </a:solidFill>
              <a:effectLst/>
              <a:latin typeface="+mn-lt"/>
              <a:ea typeface="+mn-ea"/>
              <a:cs typeface="+mn-cs"/>
            </a:endParaRP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926524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pass the API Key in either the </a:t>
            </a: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or an HTTP header.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really easy to do - ideal for scripting scenarios.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Generally</a:t>
            </a:r>
            <a:r>
              <a:rPr lang="en-US" sz="1200" kern="1200" baseline="0" dirty="0">
                <a:solidFill>
                  <a:schemeClr val="tx1"/>
                </a:solidFill>
                <a:effectLst/>
                <a:latin typeface="+mn-lt"/>
                <a:ea typeface="+mn-ea"/>
                <a:cs typeface="+mn-cs"/>
              </a:rPr>
              <a:t> headers are better</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Header</a:t>
            </a:r>
            <a:r>
              <a:rPr lang="en-US" sz="1200" kern="1200" baseline="0" dirty="0">
                <a:solidFill>
                  <a:schemeClr val="tx1"/>
                </a:solidFill>
                <a:effectLst/>
                <a:latin typeface="+mn-lt"/>
                <a:ea typeface="+mn-ea"/>
                <a:cs typeface="+mn-cs"/>
              </a:rPr>
              <a:t> is more secure – not in log files. Wouldn't want plain-text passwords to be stored in unencrypted log files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Header can’t be leaked via copy/pasting a URL out of Fiddler or the browser's URL bar.</a:t>
            </a:r>
            <a:endParaRPr lang="en-US" sz="1200" kern="1200" dirty="0">
              <a:solidFill>
                <a:schemeClr val="tx1"/>
              </a:solidFill>
              <a:effectLst/>
              <a:latin typeface="+mn-lt"/>
              <a:ea typeface="+mn-ea"/>
              <a:cs typeface="+mn-cs"/>
            </a:endParaRP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218521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is very easy, but there is one significant trade-off you need to think about. You can </a:t>
            </a:r>
            <a:r>
              <a:rPr lang="en-US" sz="1200" i="1" kern="1200" dirty="0">
                <a:solidFill>
                  <a:schemeClr val="tx1"/>
                </a:solidFill>
                <a:effectLst/>
                <a:latin typeface="+mn-lt"/>
                <a:ea typeface="+mn-ea"/>
                <a:cs typeface="+mn-cs"/>
              </a:rPr>
              <a:t>either </a:t>
            </a:r>
            <a:r>
              <a:rPr lang="en-US" sz="1200" i="0" kern="1200" dirty="0">
                <a:solidFill>
                  <a:schemeClr val="tx1"/>
                </a:solidFill>
                <a:effectLst/>
                <a:latin typeface="+mn-lt"/>
                <a:ea typeface="+mn-ea"/>
                <a:cs typeface="+mn-cs"/>
              </a:rPr>
              <a:t>have secure storage</a:t>
            </a:r>
            <a:r>
              <a:rPr lang="en-US" sz="1200" i="0" kern="1200" baseline="0" dirty="0">
                <a:solidFill>
                  <a:schemeClr val="tx1"/>
                </a:solidFill>
                <a:effectLst/>
                <a:latin typeface="+mn-lt"/>
                <a:ea typeface="+mn-ea"/>
                <a:cs typeface="+mn-cs"/>
              </a:rPr>
              <a:t> of API Keys </a:t>
            </a:r>
            <a:r>
              <a:rPr lang="en-US" sz="1200" i="1" kern="1200" baseline="0" dirty="0">
                <a:solidFill>
                  <a:schemeClr val="tx1"/>
                </a:solidFill>
                <a:effectLst/>
                <a:latin typeface="+mn-lt"/>
                <a:ea typeface="+mn-ea"/>
                <a:cs typeface="+mn-cs"/>
              </a:rPr>
              <a:t>or </a:t>
            </a:r>
            <a:r>
              <a:rPr lang="en-US" sz="1200" i="0" kern="1200" baseline="0" dirty="0">
                <a:solidFill>
                  <a:schemeClr val="tx1"/>
                </a:solidFill>
                <a:effectLst/>
                <a:latin typeface="+mn-lt"/>
                <a:ea typeface="+mn-ea"/>
                <a:cs typeface="+mn-cs"/>
              </a:rPr>
              <a:t>the ability to show users a list of their keys. Not both.</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API Keys are basically account passwords, you should consider salting and hashing them when you store them in the database. If you store them as text, and someone were to get access to your database, they would gain access to everything they need to impersonate every user in your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salt and hash the API Keys when you store them, it will prevent you from showing a user a list of their API Keys. That’s kind of the whole point; you want your system to be able to </a:t>
            </a:r>
            <a:r>
              <a:rPr lang="en-US" sz="1200" i="1" kern="1200" dirty="0">
                <a:solidFill>
                  <a:schemeClr val="tx1"/>
                </a:solidFill>
                <a:effectLst/>
                <a:latin typeface="+mn-lt"/>
                <a:ea typeface="+mn-ea"/>
                <a:cs typeface="+mn-cs"/>
              </a:rPr>
              <a:t>verify </a:t>
            </a:r>
            <a:r>
              <a:rPr lang="en-US" sz="1200" kern="1200" dirty="0">
                <a:solidFill>
                  <a:schemeClr val="tx1"/>
                </a:solidFill>
                <a:effectLst/>
                <a:latin typeface="+mn-lt"/>
                <a:ea typeface="+mn-ea"/>
                <a:cs typeface="+mn-cs"/>
              </a:rPr>
              <a:t>a bearer token API Key, but not decrypt it to plain text, just like with passwords.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decide to store these things as plain text, then you should at least implement an expiration policy to limit the vulnerability window if the database </a:t>
            </a:r>
            <a:r>
              <a:rPr lang="en-US" sz="1200" i="1" kern="1200" dirty="0">
                <a:solidFill>
                  <a:schemeClr val="tx1"/>
                </a:solidFill>
                <a:effectLst/>
                <a:latin typeface="+mn-lt"/>
                <a:ea typeface="+mn-ea"/>
                <a:cs typeface="+mn-cs"/>
              </a:rPr>
              <a:t>is </a:t>
            </a:r>
            <a:r>
              <a:rPr lang="en-US" sz="1200" kern="1200" dirty="0">
                <a:solidFill>
                  <a:schemeClr val="tx1"/>
                </a:solidFill>
                <a:effectLst/>
                <a:latin typeface="+mn-lt"/>
                <a:ea typeface="+mn-ea"/>
                <a:cs typeface="+mn-cs"/>
              </a:rPr>
              <a:t>compromised.</a:t>
            </a: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345579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way to use an API Key is to use it</a:t>
            </a:r>
            <a:r>
              <a:rPr lang="en-US" sz="1200" kern="1200" baseline="0" dirty="0">
                <a:solidFill>
                  <a:schemeClr val="tx1"/>
                </a:solidFill>
                <a:effectLst/>
                <a:latin typeface="+mn-lt"/>
                <a:ea typeface="+mn-ea"/>
                <a:cs typeface="+mn-cs"/>
              </a:rPr>
              <a:t> as a cryptographic key to sign the HTTP </a:t>
            </a:r>
            <a:r>
              <a:rPr lang="en-US" sz="1200" kern="1200" dirty="0">
                <a:solidFill>
                  <a:schemeClr val="tx1"/>
                </a:solidFill>
                <a:effectLst/>
                <a:latin typeface="+mn-lt"/>
                <a:ea typeface="+mn-ea"/>
                <a:cs typeface="+mn-cs"/>
              </a:rPr>
              <a:t>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basically a custom version</a:t>
            </a:r>
            <a:r>
              <a:rPr lang="en-US" sz="1200" kern="1200" baseline="0" dirty="0">
                <a:solidFill>
                  <a:schemeClr val="tx1"/>
                </a:solidFill>
                <a:effectLst/>
                <a:latin typeface="+mn-lt"/>
                <a:ea typeface="+mn-ea"/>
                <a:cs typeface="+mn-cs"/>
              </a:rPr>
              <a:t> of Digest Auth, but we use an API key to sign the request instead of a password. This way the primary password can be properly encrypted at rest.</a:t>
            </a: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22809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how signing works with API keys:</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prepares the message</a:t>
            </a:r>
            <a:r>
              <a:rPr lang="en-US" sz="1200" b="0" kern="1200" dirty="0">
                <a:solidFill>
                  <a:schemeClr val="tx1"/>
                </a:solidFill>
                <a:effectLst/>
                <a:latin typeface="+mn-lt"/>
                <a:ea typeface="+mn-ea"/>
                <a:cs typeface="+mn-cs"/>
              </a:rPr>
              <a:t> which is either a URL or form post</a:t>
            </a:r>
          </a:p>
          <a:p>
            <a:pPr lvl="0"/>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concatenates</a:t>
            </a:r>
            <a:r>
              <a:rPr lang="en-US" sz="1200" kern="1200" dirty="0">
                <a:solidFill>
                  <a:schemeClr val="tx1"/>
                </a:solidFill>
                <a:effectLst/>
                <a:latin typeface="+mn-lt"/>
                <a:ea typeface="+mn-ea"/>
                <a:cs typeface="+mn-cs"/>
              </a:rPr>
              <a:t> the message with the </a:t>
            </a:r>
            <a:r>
              <a:rPr lang="en-US" sz="1200" b="1" kern="1200" dirty="0">
                <a:solidFill>
                  <a:schemeClr val="tx1"/>
                </a:solidFill>
                <a:effectLst/>
                <a:latin typeface="+mn-lt"/>
                <a:ea typeface="+mn-ea"/>
                <a:cs typeface="+mn-cs"/>
              </a:rPr>
              <a:t>API Key </a:t>
            </a:r>
            <a:r>
              <a:rPr lang="en-US" sz="1200" b="0" kern="1200" dirty="0">
                <a:solidFill>
                  <a:schemeClr val="tx1"/>
                </a:solidFill>
                <a:effectLst/>
                <a:latin typeface="+mn-lt"/>
                <a:ea typeface="+mn-ea"/>
                <a:cs typeface="+mn-cs"/>
              </a:rPr>
              <a:t>&amp;</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runs</a:t>
            </a:r>
            <a:r>
              <a:rPr lang="en-US" sz="1200" b="0" kern="1200" baseline="0" dirty="0">
                <a:solidFill>
                  <a:schemeClr val="tx1"/>
                </a:solidFill>
                <a:effectLst/>
                <a:latin typeface="+mn-lt"/>
                <a:ea typeface="+mn-ea"/>
                <a:cs typeface="+mn-cs"/>
              </a:rPr>
              <a:t> result through a hashing function = signature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Client sends </a:t>
            </a:r>
            <a:r>
              <a:rPr lang="en-US" sz="1200" b="1" kern="1200" dirty="0">
                <a:solidFill>
                  <a:schemeClr val="tx1"/>
                </a:solidFill>
                <a:effectLst/>
                <a:latin typeface="+mn-lt"/>
                <a:ea typeface="+mn-ea"/>
                <a:cs typeface="+mn-cs"/>
              </a:rPr>
              <a:t>original message</a:t>
            </a:r>
            <a:r>
              <a:rPr lang="en-US" sz="1200" kern="1200" dirty="0">
                <a:solidFill>
                  <a:schemeClr val="tx1"/>
                </a:solidFill>
                <a:effectLst/>
                <a:latin typeface="+mn-lt"/>
                <a:ea typeface="+mn-ea"/>
                <a:cs typeface="+mn-cs"/>
              </a:rPr>
              <a:t> to the server, </a:t>
            </a:r>
            <a:r>
              <a:rPr lang="en-US" sz="1200" i="1" kern="1200" dirty="0">
                <a:solidFill>
                  <a:schemeClr val="tx1"/>
                </a:solidFill>
                <a:effectLst/>
                <a:latin typeface="+mn-lt"/>
                <a:ea typeface="+mn-ea"/>
                <a:cs typeface="+mn-cs"/>
              </a:rPr>
              <a:t>plus </a:t>
            </a:r>
            <a:r>
              <a:rPr lang="en-US" sz="1200" b="1" kern="1200" dirty="0">
                <a:solidFill>
                  <a:schemeClr val="tx1"/>
                </a:solidFill>
                <a:effectLst/>
                <a:latin typeface="+mn-lt"/>
                <a:ea typeface="+mn-ea"/>
                <a:cs typeface="+mn-cs"/>
              </a:rPr>
              <a:t>signature in a header</a:t>
            </a:r>
          </a:p>
          <a:p>
            <a:pPr lvl="0"/>
            <a:r>
              <a:rPr lang="en-US" sz="1200" kern="1200" dirty="0">
                <a:solidFill>
                  <a:schemeClr val="tx1"/>
                </a:solidFill>
                <a:effectLst/>
                <a:latin typeface="+mn-lt"/>
                <a:ea typeface="+mn-ea"/>
                <a:cs typeface="+mn-cs"/>
              </a:rPr>
              <a:t>Server </a:t>
            </a:r>
            <a:r>
              <a:rPr lang="en-US" sz="1200" b="1" kern="1200" dirty="0">
                <a:solidFill>
                  <a:schemeClr val="tx1"/>
                </a:solidFill>
                <a:effectLst/>
                <a:latin typeface="+mn-lt"/>
                <a:ea typeface="+mn-ea"/>
                <a:cs typeface="+mn-cs"/>
              </a:rPr>
              <a:t>looks up client's API key</a:t>
            </a:r>
            <a:r>
              <a:rPr lang="en-US" sz="1200" b="0" kern="120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repeats hashing operation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they match, server knows that client used same API Key, which is proof of</a:t>
            </a:r>
            <a:r>
              <a:rPr lang="en-US" sz="1200" kern="1200" baseline="0" dirty="0">
                <a:solidFill>
                  <a:schemeClr val="tx1"/>
                </a:solidFill>
                <a:effectLst/>
                <a:latin typeface="+mn-lt"/>
                <a:ea typeface="+mn-ea"/>
                <a:cs typeface="+mn-cs"/>
              </a:rPr>
              <a:t> identity.</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authorization header is type of “message authentication code”, or MAC. Since this technique uses a hash it’s called a “hash-based message authentication code”, or HMAC.</a:t>
            </a: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849981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HMAC has a lot of benefits.</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First, no credentials are sent over the wire, so there's less risk of them being stolen. As a result, this </a:t>
            </a:r>
            <a:r>
              <a:rPr lang="en-US" sz="1200" b="1" kern="1200" baseline="0" dirty="0">
                <a:solidFill>
                  <a:schemeClr val="tx1"/>
                </a:solidFill>
                <a:effectLst/>
                <a:latin typeface="+mn-lt"/>
                <a:ea typeface="+mn-ea"/>
                <a:cs typeface="+mn-cs"/>
              </a:rPr>
              <a:t>does not require TLS</a:t>
            </a:r>
            <a:r>
              <a:rPr lang="en-US" sz="1200" b="0" kern="1200" baseline="0" dirty="0">
                <a:solidFill>
                  <a:schemeClr val="tx1"/>
                </a:solidFill>
                <a:effectLst/>
                <a:latin typeface="+mn-lt"/>
                <a:ea typeface="+mn-ea"/>
                <a:cs typeface="+mn-cs"/>
              </a:rPr>
              <a:t>. If the request itself is sensitive then you should still use TLS, you just don't need it to keep the </a:t>
            </a:r>
            <a:r>
              <a:rPr lang="en-US" sz="1200" b="0" i="1" kern="1200" baseline="0" dirty="0">
                <a:solidFill>
                  <a:schemeClr val="tx1"/>
                </a:solidFill>
                <a:effectLst/>
                <a:latin typeface="+mn-lt"/>
                <a:ea typeface="+mn-ea"/>
                <a:cs typeface="+mn-cs"/>
              </a:rPr>
              <a:t>credentials </a:t>
            </a:r>
            <a:r>
              <a:rPr lang="en-US" sz="1200" b="0" i="0" kern="1200" baseline="0" dirty="0">
                <a:solidFill>
                  <a:schemeClr val="tx1"/>
                </a:solidFill>
                <a:effectLst/>
                <a:latin typeface="+mn-lt"/>
                <a:ea typeface="+mn-ea"/>
                <a:cs typeface="+mn-cs"/>
              </a:rPr>
              <a:t>safe</a:t>
            </a:r>
            <a:r>
              <a:rPr lang="en-US" sz="1200" b="0" kern="1200" baseline="0" dirty="0">
                <a:solidFill>
                  <a:schemeClr val="tx1"/>
                </a:solidFill>
                <a:effectLst/>
                <a:latin typeface="+mn-lt"/>
                <a:ea typeface="+mn-ea"/>
                <a:cs typeface="+mn-cs"/>
              </a:rPr>
              <a:t>.</a:t>
            </a:r>
            <a:endParaRPr lang="en-US" sz="1200" kern="1200" baseline="0" dirty="0">
              <a:solidFill>
                <a:schemeClr val="tx1"/>
              </a:solidFill>
              <a:effectLst/>
              <a:latin typeface="+mn-lt"/>
              <a:ea typeface="+mn-ea"/>
              <a:cs typeface="+mn-cs"/>
            </a:endParaRP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Secondly, unlike with bearer tokens, </a:t>
            </a:r>
            <a:r>
              <a:rPr lang="en-US" sz="1200" kern="1200" baseline="0" dirty="0">
                <a:solidFill>
                  <a:schemeClr val="tx1"/>
                </a:solidFill>
                <a:effectLst/>
                <a:latin typeface="+mn-lt"/>
                <a:ea typeface="+mn-ea"/>
                <a:cs typeface="+mn-cs"/>
              </a:rPr>
              <a:t>the server can guarantee that the message contents themselves </a:t>
            </a:r>
            <a:r>
              <a:rPr lang="en-US" sz="1200" b="1" kern="1200" baseline="0" dirty="0">
                <a:solidFill>
                  <a:schemeClr val="tx1"/>
                </a:solidFill>
                <a:effectLst/>
                <a:latin typeface="+mn-lt"/>
                <a:ea typeface="+mn-ea"/>
                <a:cs typeface="+mn-cs"/>
              </a:rPr>
              <a:t>were not modified in transit</a:t>
            </a:r>
            <a:r>
              <a:rPr lang="en-US" sz="1200" kern="1200" baseline="0" dirty="0">
                <a:solidFill>
                  <a:schemeClr val="tx1"/>
                </a:solidFill>
                <a:effectLst/>
                <a:latin typeface="+mn-lt"/>
                <a:ea typeface="+mn-ea"/>
                <a:cs typeface="+mn-cs"/>
              </a:rPr>
              <a:t>. This is because the URL parameters and form data are used to create the signature. If a middleman manipulates those values in any way, then the server will calculate a different hash value then the client provided.</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46780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how to secure an API endpoint,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736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drawback to HMAC is complexity.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Client and server must compute the hash EXACTLY the same way. </a:t>
            </a:r>
          </a:p>
          <a:p>
            <a:r>
              <a:rPr lang="en-US" sz="1200" kern="1200" dirty="0">
                <a:solidFill>
                  <a:schemeClr val="tx1"/>
                </a:solidFill>
                <a:effectLst/>
                <a:latin typeface="+mn-lt"/>
                <a:ea typeface="+mn-ea"/>
                <a:cs typeface="+mn-cs"/>
              </a:rPr>
              <a:t>* Usually requires publishing detailed instructions that describe how to “canonicalize” the request data</a:t>
            </a:r>
          </a:p>
          <a:p>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431399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took a screenshot of the instructions for signing an AWS API call. It was just pages upon pages of stuff. But it's all necessary; if the client and server do things differently, if they don't agree on what headers to hash and what sequence to put everything in, then the server will calculate different signature and the hashes won't match.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is a necessary part of using HMAC. It’s the price you pay for the increased security that signed requests provide.</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384979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for signing to work, the request must include at least two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signature</a:t>
            </a:r>
            <a:r>
              <a:rPr lang="en-US" sz="1200" kern="1200" dirty="0">
                <a:solidFill>
                  <a:schemeClr val="tx1"/>
                </a:solidFill>
                <a:effectLst/>
                <a:latin typeface="+mn-lt"/>
                <a:ea typeface="+mn-ea"/>
                <a:cs typeface="+mn-cs"/>
              </a:rPr>
              <a:t> created with the API Key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pointer to the </a:t>
            </a:r>
            <a:r>
              <a:rPr lang="en-US" sz="1200" b="1" kern="1200" dirty="0">
                <a:solidFill>
                  <a:schemeClr val="tx1"/>
                </a:solidFill>
                <a:effectLst/>
                <a:latin typeface="+mn-lt"/>
                <a:ea typeface="+mn-ea"/>
                <a:cs typeface="+mn-cs"/>
              </a:rPr>
              <a:t>identity </a:t>
            </a:r>
            <a:r>
              <a:rPr lang="en-US" sz="1200" b="0" kern="1200" dirty="0">
                <a:solidFill>
                  <a:schemeClr val="tx1"/>
                </a:solidFill>
                <a:effectLst/>
                <a:latin typeface="+mn-lt"/>
                <a:ea typeface="+mn-ea"/>
                <a:cs typeface="+mn-cs"/>
              </a:rPr>
              <a:t>that</a:t>
            </a:r>
            <a:r>
              <a:rPr lang="en-US" sz="1200" b="0" kern="1200" baseline="0" dirty="0">
                <a:solidFill>
                  <a:schemeClr val="tx1"/>
                </a:solidFill>
                <a:effectLst/>
                <a:latin typeface="+mn-lt"/>
                <a:ea typeface="+mn-ea"/>
                <a:cs typeface="+mn-cs"/>
              </a:rPr>
              <a:t> owns the API Key used to create the signature</a:t>
            </a:r>
          </a:p>
          <a:p>
            <a:pPr marL="171450" lvl="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b="1" kern="1200" baseline="0" dirty="0">
                <a:solidFill>
                  <a:schemeClr val="tx1"/>
                </a:solidFill>
                <a:effectLst/>
                <a:latin typeface="+mn-lt"/>
                <a:ea typeface="+mn-ea"/>
                <a:cs typeface="+mn-cs"/>
              </a:rPr>
              <a:t>(click)</a:t>
            </a:r>
          </a:p>
          <a:p>
            <a:pPr marL="171450" lvl="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b="0" kern="1200" baseline="0" dirty="0">
                <a:solidFill>
                  <a:schemeClr val="tx1"/>
                </a:solidFill>
                <a:effectLst/>
                <a:latin typeface="+mn-lt"/>
                <a:ea typeface="+mn-ea"/>
                <a:cs typeface="+mn-cs"/>
              </a:rPr>
              <a:t>Identity indicator is required so server can look up the API Key that it needs to verify the signature.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This means that if you build an HMAC system you’ll have to choose what to use as the identifier and what to use as the secret value.</a:t>
            </a:r>
          </a:p>
          <a:p>
            <a:pPr marL="0" lv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You </a:t>
            </a:r>
            <a:r>
              <a:rPr lang="en-US" sz="1200" i="1" kern="1200" dirty="0">
                <a:solidFill>
                  <a:schemeClr val="tx1"/>
                </a:solidFill>
                <a:effectLst/>
                <a:latin typeface="+mn-lt"/>
                <a:ea typeface="+mn-ea"/>
                <a:cs typeface="+mn-cs"/>
              </a:rPr>
              <a:t>could </a:t>
            </a:r>
            <a:r>
              <a:rPr lang="en-US" sz="1200" i="0" kern="1200" dirty="0">
                <a:solidFill>
                  <a:schemeClr val="tx1"/>
                </a:solidFill>
                <a:effectLst/>
                <a:latin typeface="+mn-lt"/>
                <a:ea typeface="+mn-ea"/>
                <a:cs typeface="+mn-cs"/>
              </a:rPr>
              <a:t>use the user's ID or email address as the identifier, but that makes</a:t>
            </a:r>
            <a:r>
              <a:rPr lang="en-US" sz="1200" i="0" kern="1200" baseline="0" dirty="0">
                <a:solidFill>
                  <a:schemeClr val="tx1"/>
                </a:solidFill>
                <a:effectLst/>
                <a:latin typeface="+mn-lt"/>
                <a:ea typeface="+mn-ea"/>
                <a:cs typeface="+mn-cs"/>
              </a:rPr>
              <a:t> it harder to support multiple API keys for a single user. The server needs a way to determine the specific API key the client used to sign the request. If you pass the user ID as this identifier, and that user is associated with </a:t>
            </a:r>
            <a:r>
              <a:rPr lang="en-US" sz="1200" i="1" kern="1200" baseline="0" dirty="0">
                <a:solidFill>
                  <a:schemeClr val="tx1"/>
                </a:solidFill>
                <a:effectLst/>
                <a:latin typeface="+mn-lt"/>
                <a:ea typeface="+mn-ea"/>
                <a:cs typeface="+mn-cs"/>
              </a:rPr>
              <a:t>multiple </a:t>
            </a:r>
            <a:r>
              <a:rPr lang="en-US" sz="1200" i="0" kern="1200" baseline="0" dirty="0">
                <a:solidFill>
                  <a:schemeClr val="tx1"/>
                </a:solidFill>
                <a:effectLst/>
                <a:latin typeface="+mn-lt"/>
                <a:ea typeface="+mn-ea"/>
                <a:cs typeface="+mn-cs"/>
              </a:rPr>
              <a:t>API keys, then you'll have to compute multiple hashes to verify the request.</a:t>
            </a:r>
          </a:p>
          <a:p>
            <a:pPr marL="0" lvl="0" indent="0">
              <a:buFont typeface="Arial" panose="020B0604020202020204" pitchFamily="34" charset="0"/>
              <a:buNone/>
            </a:pPr>
            <a:endParaRPr lang="en-US" sz="1200" i="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b="1" i="0" kern="1200" baseline="0" dirty="0">
                <a:solidFill>
                  <a:schemeClr val="tx1"/>
                </a:solidFill>
                <a:effectLst/>
                <a:latin typeface="+mn-lt"/>
                <a:ea typeface="+mn-ea"/>
                <a:cs typeface="+mn-cs"/>
              </a:rPr>
              <a:t>(click)</a:t>
            </a:r>
          </a:p>
          <a:p>
            <a:pPr marL="0" lvl="0" indent="0">
              <a:buFont typeface="Arial" panose="020B0604020202020204" pitchFamily="34" charset="0"/>
              <a:buNone/>
            </a:pPr>
            <a:endParaRPr lang="en-US" sz="1200" i="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i="0" kern="1200" baseline="0" dirty="0">
                <a:solidFill>
                  <a:schemeClr val="tx1"/>
                </a:solidFill>
                <a:effectLst/>
                <a:latin typeface="+mn-lt"/>
                <a:ea typeface="+mn-ea"/>
                <a:cs typeface="+mn-cs"/>
              </a:rPr>
              <a:t>A better approach is to issue API Keys </a:t>
            </a:r>
            <a:r>
              <a:rPr lang="en-US" sz="1200" b="1" i="0" kern="1200" baseline="0" dirty="0">
                <a:solidFill>
                  <a:schemeClr val="tx1"/>
                </a:solidFill>
                <a:effectLst/>
                <a:latin typeface="+mn-lt"/>
                <a:ea typeface="+mn-ea"/>
                <a:cs typeface="+mn-cs"/>
              </a:rPr>
              <a:t>as a pair</a:t>
            </a:r>
            <a:r>
              <a:rPr lang="en-US" sz="1200" b="0" i="0" kern="1200" baseline="0" dirty="0">
                <a:solidFill>
                  <a:schemeClr val="tx1"/>
                </a:solidFill>
                <a:effectLst/>
                <a:latin typeface="+mn-lt"/>
                <a:ea typeface="+mn-ea"/>
                <a:cs typeface="+mn-cs"/>
              </a:rPr>
              <a:t> – one public key, that's sent over the wire in plain text as the identifier, and a private key that's used in hashing.</a:t>
            </a:r>
            <a:endParaRPr lang="en-US" sz="1200" i="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211667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that to do request signing, </a:t>
            </a:r>
            <a:r>
              <a:rPr lang="en-US" sz="1200" b="0" kern="1200" dirty="0">
                <a:solidFill>
                  <a:schemeClr val="tx1"/>
                </a:solidFill>
                <a:effectLst/>
                <a:latin typeface="+mn-lt"/>
                <a:ea typeface="+mn-ea"/>
                <a:cs typeface="+mn-cs"/>
              </a:rPr>
              <a:t>API</a:t>
            </a:r>
            <a:r>
              <a:rPr lang="en-US" sz="1200" b="0" kern="1200" baseline="0" dirty="0">
                <a:solidFill>
                  <a:schemeClr val="tx1"/>
                </a:solidFill>
                <a:effectLst/>
                <a:latin typeface="+mn-lt"/>
                <a:ea typeface="+mn-ea"/>
                <a:cs typeface="+mn-cs"/>
              </a:rPr>
              <a:t> Keys must be </a:t>
            </a:r>
            <a:r>
              <a:rPr lang="en-US" sz="1200" kern="1200" dirty="0">
                <a:solidFill>
                  <a:schemeClr val="tx1"/>
                </a:solidFill>
                <a:effectLst/>
                <a:latin typeface="+mn-lt"/>
                <a:ea typeface="+mn-ea"/>
                <a:cs typeface="+mn-cs"/>
              </a:rPr>
              <a:t>stored in </a:t>
            </a:r>
            <a:r>
              <a:rPr lang="en-US" sz="1200" b="1" kern="1200" dirty="0">
                <a:solidFill>
                  <a:schemeClr val="tx1"/>
                </a:solidFill>
                <a:effectLst/>
                <a:latin typeface="+mn-lt"/>
                <a:ea typeface="+mn-ea"/>
                <a:cs typeface="+mn-cs"/>
              </a:rPr>
              <a:t>plain text or using reversible encryption</a:t>
            </a:r>
            <a:r>
              <a:rPr lang="en-US" sz="1200" kern="1200" dirty="0">
                <a:solidFill>
                  <a:schemeClr val="tx1"/>
                </a:solidFill>
                <a:effectLst/>
                <a:latin typeface="+mn-lt"/>
                <a:ea typeface="+mn-ea"/>
                <a:cs typeface="+mn-cs"/>
              </a:rPr>
              <a:t>. App needs it</a:t>
            </a:r>
            <a:r>
              <a:rPr lang="en-US" sz="1200" kern="1200" baseline="0" dirty="0">
                <a:solidFill>
                  <a:schemeClr val="tx1"/>
                </a:solidFill>
                <a:effectLst/>
                <a:latin typeface="+mn-lt"/>
                <a:ea typeface="+mn-ea"/>
                <a:cs typeface="+mn-cs"/>
              </a:rPr>
              <a:t> to verify sig.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Storing in text </a:t>
            </a:r>
            <a:r>
              <a:rPr lang="en-US" sz="1200" b="1" kern="1200" dirty="0">
                <a:solidFill>
                  <a:schemeClr val="tx1"/>
                </a:solidFill>
                <a:effectLst/>
                <a:latin typeface="+mn-lt"/>
                <a:ea typeface="+mn-ea"/>
                <a:cs typeface="+mn-cs"/>
              </a:rPr>
              <a:t>means it can be compromised</a:t>
            </a:r>
            <a:r>
              <a:rPr lang="en-US" sz="1200" b="0" kern="1200" baseline="0" dirty="0">
                <a:solidFill>
                  <a:schemeClr val="tx1"/>
                </a:solidFill>
                <a:effectLst/>
                <a:latin typeface="+mn-lt"/>
                <a:ea typeface="+mn-ea"/>
                <a:cs typeface="+mn-cs"/>
              </a:rPr>
              <a:t> if an attacker gains access to your database. To combat this, implement an expiration policy for your API Keys</a:t>
            </a:r>
            <a:endParaRPr lang="en-US"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881389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detail of an API</a:t>
            </a:r>
            <a:r>
              <a:rPr lang="en-US" sz="1200" kern="1200" baseline="0" dirty="0">
                <a:solidFill>
                  <a:schemeClr val="tx1"/>
                </a:solidFill>
                <a:effectLst/>
                <a:latin typeface="+mn-lt"/>
                <a:ea typeface="+mn-ea"/>
                <a:cs typeface="+mn-cs"/>
              </a:rPr>
              <a:t> Key </a:t>
            </a:r>
            <a:r>
              <a:rPr lang="en-US" sz="1200" kern="1200" dirty="0">
                <a:solidFill>
                  <a:schemeClr val="tx1"/>
                </a:solidFill>
                <a:effectLst/>
                <a:latin typeface="+mn-lt"/>
                <a:ea typeface="+mn-ea"/>
                <a:cs typeface="+mn-cs"/>
              </a:rPr>
              <a:t>implementation that you need to think about: </a:t>
            </a:r>
            <a:r>
              <a:rPr lang="en-US" sz="1200" b="1" kern="1200" dirty="0">
                <a:solidFill>
                  <a:schemeClr val="tx1"/>
                </a:solidFill>
                <a:effectLst/>
                <a:latin typeface="+mn-lt"/>
                <a:ea typeface="+mn-ea"/>
                <a:cs typeface="+mn-cs"/>
              </a:rPr>
              <a:t>how does the client come to</a:t>
            </a:r>
            <a:r>
              <a:rPr lang="en-US" sz="1200" b="1" kern="1200" baseline="0" dirty="0">
                <a:solidFill>
                  <a:schemeClr val="tx1"/>
                </a:solidFill>
                <a:effectLst/>
                <a:latin typeface="+mn-lt"/>
                <a:ea typeface="+mn-ea"/>
                <a:cs typeface="+mn-cs"/>
              </a:rPr>
              <a:t> know the key</a:t>
            </a:r>
            <a:r>
              <a:rPr lang="en-US" sz="1200" b="0" kern="1200" baseline="0" dirty="0">
                <a:solidFill>
                  <a:schemeClr val="tx1"/>
                </a:solidFill>
                <a:effectLst/>
                <a:latin typeface="+mn-lt"/>
                <a:ea typeface="+mn-ea"/>
                <a:cs typeface="+mn-cs"/>
              </a:rPr>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Regardless of whether you’re using bearer</a:t>
            </a:r>
            <a:r>
              <a:rPr lang="en-US" sz="1200" kern="1200" baseline="0" dirty="0">
                <a:solidFill>
                  <a:schemeClr val="tx1"/>
                </a:solidFill>
                <a:effectLst/>
                <a:latin typeface="+mn-lt"/>
                <a:ea typeface="+mn-ea"/>
                <a:cs typeface="+mn-cs"/>
              </a:rPr>
              <a:t> tokens or HMAC, the client must know the secret value. That knowledge is the key to authentication taking place.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you’re writing a </a:t>
            </a:r>
            <a:r>
              <a:rPr lang="en-US" sz="1200" b="1" kern="1200" dirty="0">
                <a:solidFill>
                  <a:schemeClr val="tx1"/>
                </a:solidFill>
                <a:effectLst/>
                <a:latin typeface="+mn-lt"/>
                <a:ea typeface="+mn-ea"/>
                <a:cs typeface="+mn-cs"/>
              </a:rPr>
              <a:t>server-based client</a:t>
            </a:r>
            <a:r>
              <a:rPr lang="en-US" sz="1200" kern="1200" dirty="0">
                <a:solidFill>
                  <a:schemeClr val="tx1"/>
                </a:solidFill>
                <a:effectLst/>
                <a:latin typeface="+mn-lt"/>
                <a:ea typeface="+mn-ea"/>
                <a:cs typeface="+mn-cs"/>
              </a:rPr>
              <a:t> it’s easy.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Programmer obtains the secret value using some secure mechanism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Puts it into the source code or config file for the client.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client</a:t>
            </a:r>
            <a:r>
              <a:rPr lang="en-US" sz="1200" kern="1200" baseline="0" dirty="0">
                <a:solidFill>
                  <a:schemeClr val="tx1"/>
                </a:solidFill>
                <a:effectLst/>
                <a:latin typeface="+mn-lt"/>
                <a:ea typeface="+mn-ea"/>
                <a:cs typeface="+mn-cs"/>
              </a:rPr>
              <a:t> is secure, so as long as you’re either using bearer tokens and TLS or HMAC, the key itself is never exposed.</a:t>
            </a:r>
            <a:endParaRPr lang="en-US" sz="1200" kern="1200" dirty="0">
              <a:solidFill>
                <a:schemeClr val="tx1"/>
              </a:solidFill>
              <a:effectLst/>
              <a:latin typeface="+mn-lt"/>
              <a:ea typeface="+mn-ea"/>
              <a:cs typeface="+mn-cs"/>
            </a:endParaRPr>
          </a:p>
          <a:p>
            <a:endParaRPr lang="en-US"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144915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More complicated</a:t>
            </a:r>
            <a:r>
              <a:rPr lang="en-US" sz="1200" kern="1200" baseline="0" dirty="0">
                <a:solidFill>
                  <a:schemeClr val="tx1"/>
                </a:solidFill>
                <a:effectLst/>
                <a:latin typeface="+mn-lt"/>
                <a:ea typeface="+mn-ea"/>
                <a:cs typeface="+mn-cs"/>
              </a:rPr>
              <a:t> for a JS client. </a:t>
            </a:r>
            <a:r>
              <a:rPr lang="en-US" sz="1200" b="1" kern="1200" baseline="0" dirty="0">
                <a:solidFill>
                  <a:schemeClr val="tx1"/>
                </a:solidFill>
                <a:effectLst/>
                <a:latin typeface="+mn-lt"/>
                <a:ea typeface="+mn-ea"/>
                <a:cs typeface="+mn-cs"/>
              </a:rPr>
              <a:t>No way to pre-load key up front</a:t>
            </a:r>
            <a:r>
              <a:rPr lang="en-US" sz="1200" b="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users can log in from any browser</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could require user to </a:t>
            </a:r>
            <a:r>
              <a:rPr lang="en-US" sz="1200" b="1" kern="1200" baseline="0" dirty="0">
                <a:solidFill>
                  <a:schemeClr val="tx1"/>
                </a:solidFill>
                <a:effectLst/>
                <a:latin typeface="+mn-lt"/>
                <a:ea typeface="+mn-ea"/>
                <a:cs typeface="+mn-cs"/>
              </a:rPr>
              <a:t>actively authenticate</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by logging in</a:t>
            </a:r>
            <a:r>
              <a:rPr lang="en-US" sz="1200" b="0" kern="1200" baseline="0" dirty="0">
                <a:solidFill>
                  <a:schemeClr val="tx1"/>
                </a:solidFill>
                <a:effectLst/>
                <a:latin typeface="+mn-lt"/>
                <a:ea typeface="+mn-ea"/>
                <a:cs typeface="+mn-cs"/>
              </a:rPr>
              <a:t>. Then, send API key back to client</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Problem is </a:t>
            </a:r>
            <a:r>
              <a:rPr lang="en-US" sz="1200" b="1" kern="1200" baseline="0" dirty="0">
                <a:solidFill>
                  <a:schemeClr val="tx1"/>
                </a:solidFill>
                <a:effectLst/>
                <a:latin typeface="+mn-lt"/>
                <a:ea typeface="+mn-ea"/>
                <a:cs typeface="+mn-cs"/>
              </a:rPr>
              <a:t>client cannot securely store the key</a:t>
            </a:r>
            <a:r>
              <a:rPr lang="en-US" sz="1200" b="0" kern="1200" baseline="0" dirty="0">
                <a:solidFill>
                  <a:schemeClr val="tx1"/>
                </a:solidFill>
                <a:effectLst/>
                <a:latin typeface="+mn-lt"/>
                <a:ea typeface="+mn-ea"/>
                <a:cs typeface="+mn-cs"/>
              </a:rPr>
              <a:t> – JS is not secure env. </a:t>
            </a:r>
            <a:r>
              <a:rPr lang="en-US" sz="1200" kern="1200" baseline="0" dirty="0">
                <a:solidFill>
                  <a:schemeClr val="tx1"/>
                </a:solidFill>
                <a:effectLst/>
                <a:latin typeface="+mn-lt"/>
                <a:ea typeface="+mn-ea"/>
                <a:cs typeface="+mn-cs"/>
              </a:rPr>
              <a:t>Crypto functions can be monkey patched, local storage  susceptible to XSS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Assume that </a:t>
            </a:r>
            <a:r>
              <a:rPr lang="en-US" sz="1200" b="1" kern="1200" baseline="0" dirty="0">
                <a:solidFill>
                  <a:schemeClr val="tx1"/>
                </a:solidFill>
                <a:effectLst/>
                <a:latin typeface="+mn-lt"/>
                <a:ea typeface="+mn-ea"/>
                <a:cs typeface="+mn-cs"/>
              </a:rPr>
              <a:t>anything you expose to JS</a:t>
            </a:r>
            <a:r>
              <a:rPr lang="en-US" sz="1200" kern="1200" baseline="0" dirty="0">
                <a:solidFill>
                  <a:schemeClr val="tx1"/>
                </a:solidFill>
                <a:effectLst/>
                <a:latin typeface="+mn-lt"/>
                <a:ea typeface="+mn-ea"/>
                <a:cs typeface="+mn-cs"/>
              </a:rPr>
              <a:t> is open for inspection</a:t>
            </a:r>
          </a:p>
          <a:p>
            <a:endParaRPr lang="en-US" sz="1200" kern="1200" dirty="0">
              <a:solidFill>
                <a:schemeClr val="tx1"/>
              </a:solidFill>
              <a:effectLst/>
              <a:latin typeface="+mn-lt"/>
              <a:ea typeface="+mn-ea"/>
              <a:cs typeface="+mn-cs"/>
            </a:endParaRPr>
          </a:p>
          <a:p>
            <a:r>
              <a:rPr lang="en-US" dirty="0"/>
              <a:t>So</a:t>
            </a:r>
            <a:r>
              <a:rPr lang="en-US" baseline="0" dirty="0"/>
              <a:t> if we can’t store the API keys in JS, how do we secure an API for a JS client?</a:t>
            </a:r>
          </a:p>
          <a:p>
            <a:endParaRPr lang="en-US" baseline="0"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378460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answer is JSON Web Tokens, pronounced “JOT”.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JSON Web Tokens are an open, industry standard method for securely representing claims between two parties.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for claims snippet)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“Claims” are nothing more than pieces of data; they might be demographic such as a name, they might be user preferences, or they might be statements about what the user is allowed to do in the system. And since this standard is called “JSON” Web Tokens, the claims are obviously expressed using JSON.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those claims are generated, the server cryptographically signs the claims just like we saw with HMAC and creates a token. It gives that token to the browser, and the browser resends the token back to the server with each request. The server then validates the token and then uses the claims as needed, for instance to perform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568261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walk through that again in a little more detail.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JWT, the user still needs to securely authenticate themselves by logging in. We still need some way to securely authenticate the user behind the JS client.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949168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validates the credentials, it creates a JSON document indicating that the user has authenticated and specifying the permissions they have in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claims</a:t>
            </a:r>
            <a:r>
              <a:rPr lang="en-US" sz="1200" kern="1200" baseline="0" dirty="0">
                <a:solidFill>
                  <a:schemeClr val="tx1"/>
                </a:solidFill>
                <a:effectLst/>
                <a:latin typeface="+mn-lt"/>
                <a:ea typeface="+mn-ea"/>
                <a:cs typeface="+mn-cs"/>
              </a:rPr>
              <a:t> are encoded as JSON.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557374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 secret key known only to the server, the claims are hashed to create a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49273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basic structure of this talk.</a:t>
            </a:r>
          </a:p>
          <a:p>
            <a:pPr lvl="0"/>
            <a:r>
              <a:rPr lang="en-US" sz="1200" kern="1200" dirty="0">
                <a:solidFill>
                  <a:schemeClr val="tx1"/>
                </a:solidFill>
                <a:effectLst/>
                <a:latin typeface="+mn-lt"/>
                <a:ea typeface="+mn-ea"/>
                <a:cs typeface="+mn-cs"/>
              </a:rPr>
              <a:t>First, we’re going to talk about three different concepts</a:t>
            </a:r>
            <a:r>
              <a:rPr lang="en-US" sz="1200" kern="1200" baseline="0" dirty="0">
                <a:solidFill>
                  <a:schemeClr val="tx1"/>
                </a:solidFill>
                <a:effectLst/>
                <a:latin typeface="+mn-lt"/>
                <a:ea typeface="+mn-ea"/>
                <a:cs typeface="+mn-cs"/>
              </a:rPr>
              <a:t> that </a:t>
            </a:r>
            <a:r>
              <a:rPr lang="en-US" sz="1200" kern="1200" dirty="0">
                <a:solidFill>
                  <a:schemeClr val="tx1"/>
                </a:solidFill>
                <a:effectLst/>
                <a:latin typeface="+mn-lt"/>
                <a:ea typeface="+mn-ea"/>
                <a:cs typeface="+mn-cs"/>
              </a:rPr>
              <a:t>you, as an API author, should be thinking about</a:t>
            </a:r>
            <a:r>
              <a:rPr lang="en-US" sz="1200" kern="1200" baseline="0" dirty="0">
                <a:solidFill>
                  <a:schemeClr val="tx1"/>
                </a:solidFill>
                <a:effectLst/>
                <a:latin typeface="+mn-lt"/>
                <a:ea typeface="+mn-ea"/>
                <a:cs typeface="+mn-cs"/>
              </a:rPr>
              <a:t> when choosing an authentication solution.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Then we’ll use those concepts to compare and contrast all of the techniques you can choose from when authenticating your API calls. We’ll cover everything from HTTP 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to OpenID Connect.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Finally, we’ll wrap up with some suggestions for selecting a technology to match your use case.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a token is created that contains both the claims (in plain text) and the signature. This signature is sent back to</a:t>
            </a:r>
            <a:r>
              <a:rPr lang="en-US" sz="1200" kern="1200" baseline="0" dirty="0">
                <a:solidFill>
                  <a:schemeClr val="tx1"/>
                </a:solidFill>
                <a:effectLst/>
                <a:latin typeface="+mn-lt"/>
                <a:ea typeface="+mn-ea"/>
                <a:cs typeface="+mn-cs"/>
              </a:rPr>
              <a:t> the client.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248421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there, the client re-submits the token with every subsequent request.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834545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Upon receiving a request that contains a token, the server extracts the claims and then re-computes the signature.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calculated signature matches the signature in the token, then the server knows the claims are valid; they could only have been signed by someone in possession of that private key. If the claims in the token had been modified in any way the signature wouldn’t match.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Again, this is very similar to signing API keys, except in this case </a:t>
            </a:r>
            <a:r>
              <a:rPr lang="en-US" sz="1200" i="1" kern="1200" dirty="0">
                <a:solidFill>
                  <a:schemeClr val="tx1"/>
                </a:solidFill>
                <a:effectLst/>
                <a:latin typeface="+mn-lt"/>
                <a:ea typeface="+mn-ea"/>
                <a:cs typeface="+mn-cs"/>
              </a:rPr>
              <a:t>only the server knows the secret key</a:t>
            </a:r>
            <a:r>
              <a:rPr lang="en-US" sz="1200" kern="1200" dirty="0">
                <a:solidFill>
                  <a:schemeClr val="tx1"/>
                </a:solidFill>
                <a:effectLst/>
                <a:latin typeface="+mn-lt"/>
                <a:ea typeface="+mn-ea"/>
                <a:cs typeface="+mn-cs"/>
              </a:rPr>
              <a:t>. The client’s job is just to store and re-submit the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the token passes validation, the server knows it can trust</a:t>
            </a:r>
            <a:r>
              <a:rPr lang="en-US" sz="1200" kern="1200" baseline="0" dirty="0">
                <a:solidFill>
                  <a:schemeClr val="tx1"/>
                </a:solidFill>
                <a:effectLst/>
                <a:latin typeface="+mn-lt"/>
                <a:ea typeface="+mn-ea"/>
                <a:cs typeface="+mn-cs"/>
              </a:rPr>
              <a:t> the claims.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406354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JWT tokens consist of 3 pieces of data, separated by a period.</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header)</a:t>
            </a:r>
          </a:p>
          <a:p>
            <a:r>
              <a:rPr lang="en-US" sz="1200" kern="1200" dirty="0">
                <a:solidFill>
                  <a:schemeClr val="tx1"/>
                </a:solidFill>
                <a:effectLst/>
                <a:latin typeface="+mn-lt"/>
                <a:ea typeface="+mn-ea"/>
                <a:cs typeface="+mn-cs"/>
              </a:rPr>
              <a:t>First is a standard header that typically indicates the type of token and the hashing algorithm being used. In this example we’re using HMAC SHA256, but other options exist.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 ability for the client to choose which hashing</a:t>
            </a:r>
            <a:r>
              <a:rPr lang="en-US" sz="1200" kern="1200" baseline="0" dirty="0">
                <a:solidFill>
                  <a:schemeClr val="tx1"/>
                </a:solidFill>
                <a:effectLst/>
                <a:latin typeface="+mn-lt"/>
                <a:ea typeface="+mn-ea"/>
                <a:cs typeface="+mn-cs"/>
              </a:rPr>
              <a:t> algorithm should be used is a core piece of the JSON Web Token standard. It's also one of the reasons that some security experts don't like JWT, although a discussion of those concerns is out of scope for this talk.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payload)</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piece of data is the payload, which contains the actual claims you’re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JWT spec defines a handful of predefined claims called “registered claims”. These are optional but are recommended if you want your tokens to be more easily used between disparate systems. For instance, in this example here I’m using the “subject” claim to represent the ID of the user that logged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those predefined claims you can also create private claims to fit your own needs. In this example “name” and the “</a:t>
            </a:r>
            <a:r>
              <a:rPr lang="en-US" sz="1200" kern="1200" dirty="0" err="1">
                <a:solidFill>
                  <a:schemeClr val="tx1"/>
                </a:solidFill>
                <a:effectLst/>
                <a:latin typeface="+mn-lt"/>
                <a:ea typeface="+mn-ea"/>
                <a:cs typeface="+mn-cs"/>
              </a:rPr>
              <a:t>is_admin</a:t>
            </a:r>
            <a:r>
              <a:rPr lang="en-US" sz="1200" kern="1200" dirty="0">
                <a:solidFill>
                  <a:schemeClr val="tx1"/>
                </a:solidFill>
                <a:effectLst/>
                <a:latin typeface="+mn-lt"/>
                <a:ea typeface="+mn-ea"/>
                <a:cs typeface="+mn-cs"/>
              </a:rPr>
              <a:t>” flag are private claims.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sig)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third piece of data is the signature, which is calculated by combining the header and payload together and then running them through the hashing function.</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30202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the base64-encoded header, the base64-encoded payload, and the signature are all concatenated together with periods, resulting in the final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string right here is what gets sent back to the browser, and is then echoed back to the server on subsequent requests, usually in an Authorization header.</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really cool thing about this is that these claims make JWT tokens self-contained and stateless; rather than just saying “the user ID is 12” and relying on the server to figure out what permissions user 12 has, the JWT token itself can state those permissions. This can really help with performance because everything the server needs for authentication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authorization can be contained directly in the token, avoiding the need for additional database lookups to authorize a request.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911441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even though the token looks like gibberish, the header and payload are encoded but not encrypted. This means that anyone that gets access to that token will be able to read the claims that it contains.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brings up some interesting trade-offs regarding where you store the token between requests, and what sort of access your JS code has to it.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200707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sends your JS client a JWT token, you can either store it in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or in a cookie.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of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is that your JS code can access the claims. This is useful if those claims contain data that you need the</a:t>
            </a:r>
            <a:r>
              <a:rPr lang="en-US" sz="1200" kern="1200" baseline="0" dirty="0">
                <a:solidFill>
                  <a:schemeClr val="tx1"/>
                </a:solidFill>
                <a:effectLst/>
                <a:latin typeface="+mn-lt"/>
                <a:ea typeface="+mn-ea"/>
                <a:cs typeface="+mn-cs"/>
              </a:rPr>
              <a:t> app itself to have access to</a:t>
            </a:r>
            <a:r>
              <a:rPr lang="en-US" sz="1200" kern="1200" dirty="0">
                <a:solidFill>
                  <a:schemeClr val="tx1"/>
                </a:solidFill>
                <a:effectLst/>
                <a:latin typeface="+mn-lt"/>
                <a:ea typeface="+mn-ea"/>
                <a:cs typeface="+mn-cs"/>
              </a:rPr>
              <a:t>. The downside is that information stored in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is vulnerable to cross-site scripting attacks, so you should only store tokens there if the payload doesn’t contain sensitive values.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put the token into an </a:t>
            </a:r>
            <a:r>
              <a:rPr lang="en-US" sz="1200" kern="1200" dirty="0" err="1">
                <a:solidFill>
                  <a:schemeClr val="tx1"/>
                </a:solidFill>
                <a:effectLst/>
                <a:latin typeface="+mn-lt"/>
                <a:ea typeface="+mn-ea"/>
                <a:cs typeface="+mn-cs"/>
              </a:rPr>
              <a:t>httpOnly</a:t>
            </a:r>
            <a:r>
              <a:rPr lang="en-US" sz="1200" kern="1200" dirty="0">
                <a:solidFill>
                  <a:schemeClr val="tx1"/>
                </a:solidFill>
                <a:effectLst/>
                <a:latin typeface="+mn-lt"/>
                <a:ea typeface="+mn-ea"/>
                <a:cs typeface="+mn-cs"/>
              </a:rPr>
              <a:t> secure cookie. This way, the token is protected in transit by TLS, and is also protected against XSS. However, the claims themselves will NOT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visible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That means that the token can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be used for server-side authentication and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2599254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API Keys and JSON </a:t>
            </a:r>
            <a:r>
              <a:rPr lang="en-US" sz="1200" kern="1200" dirty="0" err="1">
                <a:solidFill>
                  <a:schemeClr val="tx1"/>
                </a:solidFill>
                <a:effectLst/>
                <a:latin typeface="+mn-lt"/>
                <a:ea typeface="+mn-ea"/>
                <a:cs typeface="+mn-cs"/>
              </a:rPr>
              <a:t>WebTokens</a:t>
            </a:r>
            <a:r>
              <a:rPr lang="en-US" sz="1200" kern="1200" dirty="0">
                <a:solidFill>
                  <a:schemeClr val="tx1"/>
                </a:solidFill>
                <a:effectLst/>
                <a:latin typeface="+mn-lt"/>
                <a:ea typeface="+mn-ea"/>
                <a:cs typeface="+mn-cs"/>
              </a:rPr>
              <a:t> are far more flexible than client certs, basic auth, or digest auth, and they're relatively simple to implement. They tend to work really well for server-to-server authentication, but they are less useful when authenticating real people because real people don't want to type in GUIDs or calculate hashes when using your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is OAuth.</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495178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OAuth is a way to authorize devices, APIs, servers and apps using </a:t>
            </a:r>
            <a:r>
              <a:rPr lang="en-US" sz="1200" b="1" kern="1200" dirty="0">
                <a:solidFill>
                  <a:schemeClr val="tx1"/>
                </a:solidFill>
                <a:effectLst/>
                <a:latin typeface="+mn-lt"/>
                <a:ea typeface="+mn-ea"/>
                <a:cs typeface="+mn-cs"/>
              </a:rPr>
              <a:t>access tokens</a:t>
            </a:r>
            <a:r>
              <a:rPr lang="en-US" sz="1200" b="0" kern="1200" dirty="0">
                <a:solidFill>
                  <a:schemeClr val="tx1"/>
                </a:solidFill>
                <a:effectLst/>
                <a:latin typeface="+mn-lt"/>
                <a:ea typeface="+mn-ea"/>
                <a:cs typeface="+mn-cs"/>
              </a:rPr>
              <a:t> rather than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It was </a:t>
            </a:r>
            <a:r>
              <a:rPr lang="en-US" sz="1200" kern="1200" dirty="0">
                <a:solidFill>
                  <a:schemeClr val="tx1"/>
                </a:solidFill>
                <a:effectLst/>
                <a:latin typeface="+mn-lt"/>
                <a:ea typeface="+mn-ea"/>
                <a:cs typeface="+mn-cs"/>
              </a:rPr>
              <a:t>originally designed to solve the problem of “delegated authorization” in a 3-party scenario, and it does that by building on many of the concepts we just discussed.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explain what I mean by "delegated authorization in a 3-party scenario", let’s first review the traditional 2-party scenario you see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Client uses ITS credentials to access ITS resources on the server. In OAuth parlance, this is a “2-legged” model because there are two entities involved. One scenario that uses this model is server-to-server communication, where the client is directly authenticated to the server.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2058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other cases, the client is acting ON BEHALF OF another entity.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those cases, client is not accessing its own resources but those of the end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do this is for the user</a:t>
            </a:r>
            <a:r>
              <a:rPr lang="en-US" sz="1200" kern="1200" baseline="0" dirty="0">
                <a:solidFill>
                  <a:schemeClr val="tx1"/>
                </a:solidFill>
                <a:effectLst/>
                <a:latin typeface="+mn-lt"/>
                <a:ea typeface="+mn-ea"/>
                <a:cs typeface="+mn-cs"/>
              </a:rPr>
              <a:t> to </a:t>
            </a:r>
            <a:r>
              <a:rPr lang="en-US" sz="1200" b="1" kern="1200" dirty="0">
                <a:solidFill>
                  <a:schemeClr val="tx1"/>
                </a:solidFill>
                <a:effectLst/>
                <a:latin typeface="+mn-lt"/>
                <a:ea typeface="+mn-ea"/>
                <a:cs typeface="+mn-cs"/>
              </a:rPr>
              <a:t>share</a:t>
            </a:r>
            <a:r>
              <a:rPr lang="en-US" sz="1200" kern="1200" dirty="0">
                <a:solidFill>
                  <a:schemeClr val="tx1"/>
                </a:solidFill>
                <a:effectLst/>
                <a:latin typeface="+mn-lt"/>
                <a:ea typeface="+mn-ea"/>
                <a:cs typeface="+mn-cs"/>
              </a:rPr>
              <a:t> their credentials with the client so that the client can use them to make the authenticated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fine if I trust the client,</a:t>
            </a:r>
            <a:r>
              <a:rPr lang="en-US" sz="1200" kern="1200" baseline="0" dirty="0">
                <a:solidFill>
                  <a:schemeClr val="tx1"/>
                </a:solidFill>
                <a:effectLst/>
                <a:latin typeface="+mn-lt"/>
                <a:ea typeface="+mn-ea"/>
                <a:cs typeface="+mn-cs"/>
              </a:rPr>
              <a:t> and I don’t mind the client impersonating me when it talks to the server.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36286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If you already know the difference between OAuth 1 and 2, how to sign a request using HMAC, or how to use JSON Web Tokens to replace server-side sessions, then you’re probably in the wrong place. My intended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what if I DON’T trust the client with my credentials?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I have some photos that I've uploaded to Facebook and I want to use the ACME Photo Printing website to create greeting cards using those photos.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really don’t want to give ACME my Facebook password,</a:t>
            </a:r>
            <a:r>
              <a:rPr lang="en-US" sz="1200" kern="1200" baseline="0" dirty="0">
                <a:solidFill>
                  <a:schemeClr val="tx1"/>
                </a:solidFill>
                <a:effectLst/>
                <a:latin typeface="+mn-lt"/>
                <a:ea typeface="+mn-ea"/>
                <a:cs typeface="+mn-cs"/>
              </a:rPr>
              <a:t> but how else does is it supposed to get access to my photos?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010159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exact scenario that OAuth was designed for.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“3-legged” model because there are 3 parties involved: the Resource Owner that owns the content (me), the Service Provider that hosts the content (FB), and the Client that accesses the content.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allows me to </a:t>
            </a:r>
            <a:r>
              <a:rPr lang="en-US" sz="1200" u="sng" kern="1200" dirty="0">
                <a:solidFill>
                  <a:schemeClr val="tx1"/>
                </a:solidFill>
                <a:effectLst/>
                <a:latin typeface="+mn-lt"/>
                <a:ea typeface="+mn-ea"/>
                <a:cs typeface="+mn-cs"/>
              </a:rPr>
              <a:t>authorize</a:t>
            </a:r>
            <a:r>
              <a:rPr lang="en-US" sz="1200" kern="1200" dirty="0">
                <a:solidFill>
                  <a:schemeClr val="tx1"/>
                </a:solidFill>
                <a:effectLst/>
                <a:latin typeface="+mn-lt"/>
                <a:ea typeface="+mn-ea"/>
                <a:cs typeface="+mn-cs"/>
              </a:rPr>
              <a:t> ACME to access my FB photos, but without sharing my actual credentials.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I do this, ACME is no</a:t>
            </a:r>
            <a:r>
              <a:rPr lang="en-US" sz="1200" kern="1200" baseline="0" dirty="0">
                <a:solidFill>
                  <a:schemeClr val="tx1"/>
                </a:solidFill>
                <a:effectLst/>
                <a:latin typeface="+mn-lt"/>
                <a:ea typeface="+mn-ea"/>
                <a:cs typeface="+mn-cs"/>
              </a:rPr>
              <a:t> longer making an AUTHENTICATED request, its making an AUTHORIZED request. We’ll talk about this in a minute.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746641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The user starts out on the client’s website, ACME photos. ACME redirects </a:t>
            </a:r>
            <a:r>
              <a:rPr lang="en-US" baseline="0" dirty="0"/>
              <a:t>the user to the provider (Facebook)</a:t>
            </a:r>
          </a:p>
          <a:p>
            <a:endParaRPr lang="en-US" baseline="0" dirty="0"/>
          </a:p>
          <a:p>
            <a:r>
              <a:rPr lang="en-US" baseline="0" dirty="0"/>
              <a:t>The user first </a:t>
            </a:r>
            <a:r>
              <a:rPr lang="en-US" b="1" baseline="0" dirty="0"/>
              <a:t>authenticates</a:t>
            </a:r>
            <a:r>
              <a:rPr lang="en-US" b="0" baseline="0" dirty="0"/>
              <a:t> themselves to Facebook</a:t>
            </a:r>
          </a:p>
          <a:p>
            <a:endParaRPr lang="en-US" baseline="0" dirty="0"/>
          </a:p>
          <a:p>
            <a:r>
              <a:rPr lang="en-US" baseline="0" dirty="0"/>
              <a:t>Facebook displays a page to the user to collect </a:t>
            </a:r>
            <a:r>
              <a:rPr lang="en-US" b="1" baseline="0" dirty="0"/>
              <a:t>authorization</a:t>
            </a:r>
            <a:r>
              <a:rPr lang="en-US" baseline="0" dirty="0"/>
              <a:t>, which looks like this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230592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page is hosted by the </a:t>
            </a:r>
            <a:r>
              <a:rPr lang="en-US" sz="1200" b="1" kern="1200" dirty="0">
                <a:solidFill>
                  <a:schemeClr val="tx1"/>
                </a:solidFill>
                <a:effectLst/>
                <a:latin typeface="+mn-lt"/>
                <a:ea typeface="+mn-ea"/>
                <a:cs typeface="+mn-cs"/>
              </a:rPr>
              <a:t>authorization server</a:t>
            </a:r>
            <a:r>
              <a:rPr lang="en-US" sz="1200" b="0" kern="1200" dirty="0">
                <a:solidFill>
                  <a:schemeClr val="tx1"/>
                </a:solidFill>
                <a:effectLst/>
                <a:latin typeface="+mn-lt"/>
                <a:ea typeface="+mn-ea"/>
                <a:cs typeface="+mn-cs"/>
              </a:rPr>
              <a:t>, which presumably</a:t>
            </a:r>
            <a:r>
              <a:rPr lang="en-US" sz="1200" b="0" kern="1200" baseline="0" dirty="0">
                <a:solidFill>
                  <a:schemeClr val="tx1"/>
                </a:solidFill>
                <a:effectLst/>
                <a:latin typeface="+mn-lt"/>
                <a:ea typeface="+mn-ea"/>
                <a:cs typeface="+mn-cs"/>
              </a:rPr>
              <a:t> you trust. It explains the sorts of access that you are authorizing.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If you choose to authorize the access, the OAuth flow continues.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089552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authorizes the access </a:t>
            </a:r>
            <a:r>
              <a:rPr lang="en-US" dirty="0">
                <a:sym typeface="Wingdings" panose="05000000000000000000" pitchFamily="2" charset="2"/>
              </a:rPr>
              <a:t> redirects </a:t>
            </a:r>
            <a:r>
              <a:rPr lang="en-US" baseline="0" dirty="0"/>
              <a:t>back to the client with an “authorization grant”. </a:t>
            </a:r>
          </a:p>
          <a:p>
            <a:endParaRPr lang="en-US" baseline="0" dirty="0"/>
          </a:p>
          <a:p>
            <a:r>
              <a:rPr lang="en-US" baseline="0" dirty="0"/>
              <a:t>Client makes another call to service and trades </a:t>
            </a:r>
            <a:r>
              <a:rPr lang="en-US" baseline="0" dirty="0" err="1"/>
              <a:t>auth</a:t>
            </a:r>
            <a:r>
              <a:rPr lang="en-US" baseline="0" dirty="0"/>
              <a:t> grant for an access token</a:t>
            </a:r>
          </a:p>
          <a:p>
            <a:endParaRPr lang="en-US" baseline="0" dirty="0"/>
          </a:p>
          <a:p>
            <a:r>
              <a:rPr lang="en-US" b="1" baseline="0" dirty="0"/>
              <a:t>transition</a:t>
            </a:r>
          </a:p>
          <a:p>
            <a:endParaRPr lang="en-US" baseline="0" dirty="0"/>
          </a:p>
          <a:p>
            <a:r>
              <a:rPr lang="en-US" baseline="0" dirty="0"/>
              <a:t>* There are </a:t>
            </a:r>
            <a:r>
              <a:rPr lang="en-US" b="1" baseline="0" dirty="0"/>
              <a:t>2 versions </a:t>
            </a:r>
            <a:r>
              <a:rPr lang="en-US" baseline="0" dirty="0"/>
              <a:t>of OAuth and they solve this problem in very different ways</a:t>
            </a:r>
          </a:p>
          <a:p>
            <a:r>
              <a:rPr lang="en-US" baseline="0" dirty="0"/>
              <a:t>* </a:t>
            </a:r>
            <a:r>
              <a:rPr lang="en-US" b="1" baseline="0" dirty="0"/>
              <a:t>Not universally accepted</a:t>
            </a:r>
            <a:r>
              <a:rPr lang="en-US" baseline="0" dirty="0"/>
              <a:t> that the newer version is best</a:t>
            </a:r>
          </a:p>
          <a:p>
            <a:endParaRPr lang="en-US" baseline="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218593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OAuth 1.0 uses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signed requests</a:t>
            </a:r>
            <a:r>
              <a:rPr lang="en-US"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Does not require TLS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 integrity is guaranteed</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Works</a:t>
            </a:r>
            <a:r>
              <a:rPr lang="en-US" sz="1200" kern="1200" baseline="0" dirty="0">
                <a:solidFill>
                  <a:schemeClr val="tx1"/>
                </a:solidFill>
                <a:effectLst/>
                <a:latin typeface="+mn-lt"/>
                <a:ea typeface="+mn-ea"/>
                <a:cs typeface="+mn-cs"/>
              </a:rPr>
              <a:t> best w/ </a:t>
            </a:r>
            <a:r>
              <a:rPr lang="en-US" sz="1200" b="1" kern="1200" baseline="0" dirty="0">
                <a:solidFill>
                  <a:schemeClr val="tx1"/>
                </a:solidFill>
                <a:effectLst/>
                <a:latin typeface="+mn-lt"/>
                <a:ea typeface="+mn-ea"/>
                <a:cs typeface="+mn-cs"/>
              </a:rPr>
              <a:t>web-based clients</a:t>
            </a:r>
            <a:r>
              <a:rPr lang="en-US" sz="1200" kern="1200" baseline="0" dirty="0">
                <a:solidFill>
                  <a:schemeClr val="tx1"/>
                </a:solidFill>
                <a:effectLst/>
                <a:latin typeface="+mn-lt"/>
                <a:ea typeface="+mn-ea"/>
                <a:cs typeface="+mn-cs"/>
              </a:rPr>
              <a:t> b/c user must be sent to a website to do the auth</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Primary drawback </a:t>
            </a:r>
            <a:r>
              <a:rPr lang="en-US" sz="1200" b="1" kern="1200" dirty="0">
                <a:solidFill>
                  <a:schemeClr val="tx1"/>
                </a:solidFill>
                <a:effectLst/>
                <a:latin typeface="+mn-lt"/>
                <a:ea typeface="+mn-ea"/>
                <a:cs typeface="+mn-cs"/>
              </a:rPr>
              <a:t>complexity</a:t>
            </a:r>
            <a:r>
              <a:rPr lang="en-US" sz="1200" kern="1200" dirty="0">
                <a:solidFill>
                  <a:schemeClr val="tx1"/>
                </a:solidFill>
                <a:effectLst/>
                <a:latin typeface="+mn-lt"/>
                <a:ea typeface="+mn-ea"/>
                <a:cs typeface="+mn-cs"/>
              </a:rPr>
              <a:t> from signing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Mitigated a little by libraries, but still a lot of work</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12030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2.0 was designed to be simpler and to better support non-web clients. It is an </a:t>
            </a:r>
            <a:r>
              <a:rPr lang="en-US" sz="1200" b="1" kern="1200" dirty="0">
                <a:solidFill>
                  <a:schemeClr val="tx1"/>
                </a:solidFill>
                <a:effectLst/>
                <a:latin typeface="+mn-lt"/>
                <a:ea typeface="+mn-ea"/>
                <a:cs typeface="+mn-cs"/>
              </a:rPr>
              <a:t>entirely different</a:t>
            </a:r>
            <a:r>
              <a:rPr lang="en-US" sz="1200" kern="1200" dirty="0">
                <a:solidFill>
                  <a:schemeClr val="tx1"/>
                </a:solidFill>
                <a:effectLst/>
                <a:latin typeface="+mn-lt"/>
                <a:ea typeface="+mn-ea"/>
                <a:cs typeface="+mn-cs"/>
              </a:rPr>
              <a:t> implementation and the two are not compatible.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technical terms,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2 uses bearer</a:t>
            </a:r>
            <a:r>
              <a:rPr lang="en-US" sz="1200" kern="1200" baseline="0" dirty="0">
                <a:solidFill>
                  <a:schemeClr val="tx1"/>
                </a:solidFill>
                <a:effectLst/>
                <a:latin typeface="+mn-lt"/>
                <a:ea typeface="+mn-ea"/>
                <a:cs typeface="+mn-cs"/>
              </a:rPr>
              <a:t> tokens instead of request signing. This makes it easier to implement, but you must use TLS and you lose the ability to guarantee that a message wasn't modified in transit.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2.0 also supports more "flows" than 1.0 which makes it a better fit for some enterprise use cases.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352309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the 2.0 spec is considered a </a:t>
            </a:r>
            <a:r>
              <a:rPr lang="en-US" sz="1200" i="1" kern="1200" dirty="0">
                <a:solidFill>
                  <a:schemeClr val="tx1"/>
                </a:solidFill>
                <a:effectLst/>
                <a:latin typeface="+mn-lt"/>
                <a:ea typeface="+mn-ea"/>
                <a:cs typeface="+mn-cs"/>
              </a:rPr>
              <a:t>framework </a:t>
            </a:r>
            <a:r>
              <a:rPr lang="en-US" sz="1200" kern="1200" dirty="0">
                <a:solidFill>
                  <a:schemeClr val="tx1"/>
                </a:solidFill>
                <a:effectLst/>
                <a:latin typeface="+mn-lt"/>
                <a:ea typeface="+mn-ea"/>
                <a:cs typeface="+mn-cs"/>
              </a:rPr>
              <a:t>rather than a </a:t>
            </a:r>
            <a:r>
              <a:rPr lang="en-US" sz="1200" i="1" kern="1200" dirty="0">
                <a:solidFill>
                  <a:schemeClr val="tx1"/>
                </a:solidFill>
                <a:effectLst/>
                <a:latin typeface="+mn-lt"/>
                <a:ea typeface="+mn-ea"/>
                <a:cs typeface="+mn-cs"/>
              </a:rPr>
              <a:t>protocol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support the wider range of authorization</a:t>
            </a:r>
            <a:r>
              <a:rPr lang="en-US" sz="1200" kern="1200" baseline="0" dirty="0">
                <a:solidFill>
                  <a:schemeClr val="tx1"/>
                </a:solidFill>
                <a:effectLst/>
                <a:latin typeface="+mn-lt"/>
                <a:ea typeface="+mn-ea"/>
                <a:cs typeface="+mn-cs"/>
              </a:rPr>
              <a:t> workflows, many </a:t>
            </a:r>
            <a:r>
              <a:rPr lang="en-US" sz="1200" kern="1200" dirty="0">
                <a:solidFill>
                  <a:schemeClr val="tx1"/>
                </a:solidFill>
                <a:effectLst/>
                <a:latin typeface="+mn-lt"/>
                <a:ea typeface="+mn-ea"/>
                <a:cs typeface="+mn-cs"/>
              </a:rPr>
              <a:t>decisions are </a:t>
            </a:r>
            <a:r>
              <a:rPr lang="en-US" sz="1200" b="1" kern="1200" dirty="0">
                <a:solidFill>
                  <a:schemeClr val="tx1"/>
                </a:solidFill>
                <a:effectLst/>
                <a:latin typeface="+mn-lt"/>
                <a:ea typeface="+mn-ea"/>
                <a:cs typeface="+mn-cs"/>
              </a:rPr>
              <a:t>left to implementers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hurts interoperability. </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Two providers may say they are OAuth 2 compliant, and have very different actual implementations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Code you write for one provider may require a lot of work to support a different provider</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8149412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some controversy around 2.</a:t>
            </a:r>
            <a:r>
              <a:rPr lang="en-US" sz="1200" kern="1200" baseline="0" dirty="0">
                <a:solidFill>
                  <a:schemeClr val="tx1"/>
                </a:solidFill>
                <a:effectLst/>
                <a:latin typeface="+mn-lt"/>
                <a:ea typeface="+mn-ea"/>
                <a:cs typeface="+mn-cs"/>
              </a:rPr>
              <a:t>0 as well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Eran Hammer was the </a:t>
            </a:r>
            <a:r>
              <a:rPr lang="en-US" sz="1200" b="1" kern="1200" dirty="0">
                <a:solidFill>
                  <a:schemeClr val="tx1"/>
                </a:solidFill>
                <a:effectLst/>
                <a:latin typeface="+mn-lt"/>
                <a:ea typeface="+mn-ea"/>
                <a:cs typeface="+mn-cs"/>
              </a:rPr>
              <a:t>lead author</a:t>
            </a:r>
            <a:r>
              <a:rPr lang="en-US" sz="1200" kern="1200" dirty="0">
                <a:solidFill>
                  <a:schemeClr val="tx1"/>
                </a:solidFill>
                <a:effectLst/>
                <a:latin typeface="+mn-lt"/>
                <a:ea typeface="+mn-ea"/>
                <a:cs typeface="+mn-cs"/>
              </a:rPr>
              <a:t> for the OAuth working group</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withdrew his name from the 2.0 specification prior to publishing</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“OAuth 2.0 and the Road to Hell”</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762407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goes on to say “If you consider yourself a security expert, use 2.0 after careful examination of its features. If you are not an expert, copy the implementation of a provider you trust to get it right or make sure you have some security experts on site to figure it out for you”.</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just be sour grapes or a difference in vision for OAuth.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Make sure you research </a:t>
            </a:r>
            <a:r>
              <a:rPr lang="en-US" sz="1200" b="0" kern="1200" dirty="0">
                <a:solidFill>
                  <a:schemeClr val="tx1"/>
                </a:solidFill>
                <a:effectLst/>
                <a:latin typeface="+mn-lt"/>
                <a:ea typeface="+mn-ea"/>
                <a:cs typeface="+mn-cs"/>
              </a:rPr>
              <a:t>before</a:t>
            </a:r>
            <a:r>
              <a:rPr lang="en-US" sz="1200" b="0" kern="1200" baseline="0" dirty="0">
                <a:solidFill>
                  <a:schemeClr val="tx1"/>
                </a:solidFill>
                <a:effectLst/>
                <a:latin typeface="+mn-lt"/>
                <a:ea typeface="+mn-ea"/>
                <a:cs typeface="+mn-cs"/>
              </a:rPr>
              <a:t> choosing OAuth 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4036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this is not a “getting started with foo” style talk. 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3699005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authentication vs authorization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is a standard for </a:t>
            </a:r>
            <a:r>
              <a:rPr lang="en-US" sz="1200" u="sng" kern="1200" dirty="0">
                <a:solidFill>
                  <a:schemeClr val="tx1"/>
                </a:solidFill>
                <a:effectLst/>
                <a:latin typeface="+mn-lt"/>
                <a:ea typeface="+mn-ea"/>
                <a:cs typeface="+mn-cs"/>
              </a:rPr>
              <a:t>delegating authorization</a:t>
            </a:r>
            <a:r>
              <a:rPr lang="en-US" sz="1200" kern="1200" dirty="0">
                <a:solidFill>
                  <a:schemeClr val="tx1"/>
                </a:solidFill>
                <a:effectLst/>
                <a:latin typeface="+mn-lt"/>
                <a:ea typeface="+mn-ea"/>
                <a:cs typeface="+mn-cs"/>
              </a:rPr>
              <a:t> to an API.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About you, as a Resource Owner, </a:t>
            </a:r>
            <a:r>
              <a:rPr lang="en-US" sz="1200" b="1" u="sng" kern="1200" dirty="0">
                <a:solidFill>
                  <a:schemeClr val="tx1"/>
                </a:solidFill>
                <a:effectLst/>
                <a:latin typeface="+mn-lt"/>
                <a:ea typeface="+mn-ea"/>
                <a:cs typeface="+mn-cs"/>
              </a:rPr>
              <a:t>authorizing</a:t>
            </a:r>
            <a:r>
              <a:rPr lang="en-US" sz="120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one application to access your data from another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a:t>
            </a:r>
            <a:r>
              <a:rPr lang="en-US" sz="1200" u="sng" kern="1200" dirty="0">
                <a:solidFill>
                  <a:schemeClr val="tx1"/>
                </a:solidFill>
                <a:effectLst/>
                <a:latin typeface="+mn-lt"/>
                <a:ea typeface="+mn-ea"/>
                <a:cs typeface="+mn-cs"/>
              </a:rPr>
              <a:t> is not an authentication protocol</a:t>
            </a:r>
            <a:r>
              <a:rPr lang="en-US" sz="1200" kern="1200" dirty="0">
                <a:solidFill>
                  <a:schemeClr val="tx1"/>
                </a:solidFill>
                <a:effectLst/>
                <a:latin typeface="+mn-lt"/>
                <a:ea typeface="+mn-ea"/>
                <a:cs typeface="+mn-cs"/>
              </a:rPr>
              <a:t> and should not be used as one, for two reasons.</a:t>
            </a: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009817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whole point of </a:t>
            </a:r>
            <a:r>
              <a:rPr lang="en-US" sz="1200" kern="1200" baseline="0" dirty="0">
                <a:solidFill>
                  <a:schemeClr val="tx1"/>
                </a:solidFill>
                <a:effectLst/>
                <a:latin typeface="+mn-lt"/>
                <a:ea typeface="+mn-ea"/>
                <a:cs typeface="+mn-cs"/>
              </a:rPr>
              <a:t>authentication is to </a:t>
            </a:r>
            <a:r>
              <a:rPr lang="en-US" sz="1200" b="1" kern="1200" baseline="0" dirty="0">
                <a:solidFill>
                  <a:schemeClr val="tx1"/>
                </a:solidFill>
                <a:effectLst/>
                <a:latin typeface="+mn-lt"/>
                <a:ea typeface="+mn-ea"/>
                <a:cs typeface="+mn-cs"/>
              </a:rPr>
              <a:t>securely associate a request to an identity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OAuth access tokens </a:t>
            </a:r>
            <a:r>
              <a:rPr lang="en-US" sz="1200" b="1" kern="1200" baseline="0" dirty="0">
                <a:solidFill>
                  <a:schemeClr val="tx1"/>
                </a:solidFill>
                <a:effectLst/>
                <a:latin typeface="+mn-lt"/>
                <a:ea typeface="+mn-ea"/>
                <a:cs typeface="+mn-cs"/>
              </a:rPr>
              <a:t>don’t tell the client</a:t>
            </a:r>
            <a:r>
              <a:rPr lang="en-US" sz="1200" kern="1200" baseline="0" dirty="0">
                <a:solidFill>
                  <a:schemeClr val="tx1"/>
                </a:solidFill>
                <a:effectLst/>
                <a:latin typeface="+mn-lt"/>
                <a:ea typeface="+mn-ea"/>
                <a:cs typeface="+mn-cs"/>
              </a:rPr>
              <a:t> anything about user identity.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By definition, access tokens are </a:t>
            </a:r>
            <a:r>
              <a:rPr lang="en-US" sz="1200" b="1" kern="1200" baseline="0" dirty="0">
                <a:solidFill>
                  <a:schemeClr val="tx1"/>
                </a:solidFill>
                <a:effectLst/>
                <a:latin typeface="+mn-lt"/>
                <a:ea typeface="+mn-ea"/>
                <a:cs typeface="+mn-cs"/>
              </a:rPr>
              <a:t>opaque</a:t>
            </a:r>
            <a:r>
              <a:rPr lang="en-US" sz="1200" kern="1200" baseline="0" dirty="0">
                <a:solidFill>
                  <a:schemeClr val="tx1"/>
                </a:solidFill>
                <a:effectLst/>
                <a:latin typeface="+mn-lt"/>
                <a:ea typeface="+mn-ea"/>
                <a:cs typeface="+mn-cs"/>
              </a:rPr>
              <a:t> to the client. The client gets a token from the auth provider, and it uses the token to make API calls, but the token itself is a </a:t>
            </a:r>
            <a:r>
              <a:rPr lang="en-US" sz="1200" b="1" kern="1200" baseline="0" dirty="0">
                <a:solidFill>
                  <a:schemeClr val="tx1"/>
                </a:solidFill>
                <a:effectLst/>
                <a:latin typeface="+mn-lt"/>
                <a:ea typeface="+mn-ea"/>
                <a:cs typeface="+mn-cs"/>
              </a:rPr>
              <a:t>black box</a:t>
            </a:r>
            <a:r>
              <a:rPr lang="en-US" sz="1200" b="0" kern="1200" baseline="0" dirty="0">
                <a:solidFill>
                  <a:schemeClr val="tx1"/>
                </a:solidFill>
                <a:effectLst/>
                <a:latin typeface="+mn-lt"/>
                <a:ea typeface="+mn-ea"/>
                <a:cs typeface="+mn-cs"/>
              </a:rPr>
              <a:t> - </a:t>
            </a:r>
            <a:r>
              <a:rPr lang="en-US" sz="1200" kern="1200" baseline="0" dirty="0">
                <a:solidFill>
                  <a:schemeClr val="tx1"/>
                </a:solidFill>
                <a:effectLst/>
                <a:latin typeface="+mn-lt"/>
                <a:ea typeface="+mn-ea"/>
                <a:cs typeface="+mn-cs"/>
              </a:rPr>
              <a:t>client can’t parse it or extract data </a:t>
            </a:r>
          </a:p>
          <a:p>
            <a:endParaRPr lang="en-US" sz="1200" kern="1200" baseline="0" dirty="0">
              <a:solidFill>
                <a:schemeClr val="tx1"/>
              </a:solidFill>
              <a:effectLst/>
              <a:latin typeface="+mn-lt"/>
              <a:ea typeface="+mn-ea"/>
              <a:cs typeface="+mn-cs"/>
            </a:endParaRPr>
          </a:p>
          <a:p>
            <a:r>
              <a:rPr lang="en-US" dirty="0"/>
              <a:t>Therefore,</a:t>
            </a:r>
            <a:r>
              <a:rPr lang="en-US" baseline="0" dirty="0"/>
              <a:t> the access token can only tell us that the request is </a:t>
            </a:r>
            <a:r>
              <a:rPr lang="en-US" i="1" baseline="0" dirty="0"/>
              <a:t>allowed</a:t>
            </a:r>
            <a:r>
              <a:rPr lang="en-US" i="0" baseline="0" dirty="0"/>
              <a:t>. The token alone</a:t>
            </a:r>
            <a:r>
              <a:rPr lang="en-US" baseline="0" dirty="0"/>
              <a:t> cannot tell us </a:t>
            </a:r>
            <a:r>
              <a:rPr lang="en-US" b="1" baseline="0" dirty="0"/>
              <a:t>WHO</a:t>
            </a:r>
            <a:r>
              <a:rPr lang="en-US" b="0" baseline="0" dirty="0"/>
              <a:t> is making the request, and there is no authentication without a “who”</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24728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what if the access token authorizes you to </a:t>
            </a:r>
            <a:r>
              <a:rPr lang="en-US" sz="1200" b="1" kern="1200" dirty="0">
                <a:solidFill>
                  <a:schemeClr val="tx1"/>
                </a:solidFill>
                <a:effectLst/>
                <a:latin typeface="+mn-lt"/>
                <a:ea typeface="+mn-ea"/>
                <a:cs typeface="+mn-cs"/>
              </a:rPr>
              <a:t>call an API</a:t>
            </a:r>
            <a:r>
              <a:rPr lang="en-US" sz="1200" kern="1200" dirty="0">
                <a:solidFill>
                  <a:schemeClr val="tx1"/>
                </a:solidFill>
                <a:effectLst/>
                <a:latin typeface="+mn-lt"/>
                <a:ea typeface="+mn-ea"/>
                <a:cs typeface="+mn-cs"/>
              </a:rPr>
              <a:t> that will provide user </a:t>
            </a:r>
            <a:r>
              <a:rPr lang="en-US" sz="1200" kern="1200" baseline="0" dirty="0">
                <a:solidFill>
                  <a:schemeClr val="tx1"/>
                </a:solidFill>
                <a:effectLst/>
                <a:latin typeface="+mn-lt"/>
                <a:ea typeface="+mn-ea"/>
                <a:cs typeface="+mn-cs"/>
              </a:rPr>
              <a:t>information associated with that token?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Let's say you call the authorization server and you get a token. And that token lets you call an API, which will return the email address associated with that token. Is </a:t>
            </a:r>
            <a:r>
              <a:rPr lang="en-US" sz="1200" i="1" kern="1200" baseline="0" dirty="0">
                <a:solidFill>
                  <a:schemeClr val="tx1"/>
                </a:solidFill>
                <a:effectLst/>
                <a:latin typeface="+mn-lt"/>
                <a:ea typeface="+mn-ea"/>
                <a:cs typeface="+mn-cs"/>
              </a:rPr>
              <a:t>that </a:t>
            </a:r>
            <a:r>
              <a:rPr lang="en-US" sz="1200" i="0" kern="1200" baseline="0" dirty="0">
                <a:solidFill>
                  <a:schemeClr val="tx1"/>
                </a:solidFill>
                <a:effectLst/>
                <a:latin typeface="+mn-lt"/>
                <a:ea typeface="+mn-ea"/>
                <a:cs typeface="+mn-cs"/>
              </a:rPr>
              <a:t>sufficient for authentication?</a:t>
            </a:r>
          </a:p>
          <a:p>
            <a:endParaRPr lang="en-US" sz="1200"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NO</a:t>
            </a:r>
            <a:r>
              <a:rPr lang="en-US" sz="1200" i="0" kern="1200" baseline="0" dirty="0">
                <a:solidFill>
                  <a:schemeClr val="tx1"/>
                </a:solidFill>
                <a:effectLst/>
                <a:latin typeface="+mn-lt"/>
                <a:ea typeface="+mn-ea"/>
                <a:cs typeface="+mn-cs"/>
              </a:rPr>
              <a:t>, because no guarantee that </a:t>
            </a:r>
            <a:r>
              <a:rPr lang="en-US" sz="1200" b="1" i="0" kern="1200" baseline="0" dirty="0">
                <a:solidFill>
                  <a:schemeClr val="tx1"/>
                </a:solidFill>
                <a:effectLst/>
                <a:latin typeface="+mn-lt"/>
                <a:ea typeface="+mn-ea"/>
                <a:cs typeface="+mn-cs"/>
              </a:rPr>
              <a:t>only that user</a:t>
            </a:r>
            <a:r>
              <a:rPr lang="en-US" sz="1200" i="0" kern="1200" baseline="0" dirty="0">
                <a:solidFill>
                  <a:schemeClr val="tx1"/>
                </a:solidFill>
                <a:effectLst/>
                <a:latin typeface="+mn-lt"/>
                <a:ea typeface="+mn-ea"/>
                <a:cs typeface="+mn-cs"/>
              </a:rPr>
              <a:t> was able to authorize that access. If more than one entity can delegate access to that identity API, then you can’t assume that your </a:t>
            </a:r>
            <a:r>
              <a:rPr lang="en-US" sz="1200" b="1" i="0" kern="1200" baseline="0" dirty="0">
                <a:solidFill>
                  <a:schemeClr val="tx1"/>
                </a:solidFill>
                <a:effectLst/>
                <a:latin typeface="+mn-lt"/>
                <a:ea typeface="+mn-ea"/>
                <a:cs typeface="+mn-cs"/>
              </a:rPr>
              <a:t>authorization</a:t>
            </a:r>
            <a:r>
              <a:rPr lang="en-US" sz="1200" b="0" i="0" kern="1200" baseline="0" dirty="0">
                <a:solidFill>
                  <a:schemeClr val="tx1"/>
                </a:solidFill>
                <a:effectLst/>
                <a:latin typeface="+mn-lt"/>
                <a:ea typeface="+mn-ea"/>
                <a:cs typeface="+mn-cs"/>
              </a:rPr>
              <a:t> is sufficient for </a:t>
            </a:r>
            <a:r>
              <a:rPr lang="en-US" sz="1200" b="1" i="0" kern="1200" baseline="0" dirty="0">
                <a:solidFill>
                  <a:schemeClr val="tx1"/>
                </a:solidFill>
                <a:effectLst/>
                <a:latin typeface="+mn-lt"/>
                <a:ea typeface="+mn-ea"/>
                <a:cs typeface="+mn-cs"/>
              </a:rPr>
              <a:t>authentication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a:t>
            </a:r>
            <a:r>
              <a:rPr lang="en-US" sz="1200" kern="1200" baseline="0" dirty="0">
                <a:solidFill>
                  <a:schemeClr val="tx1"/>
                </a:solidFill>
                <a:effectLst/>
                <a:latin typeface="+mn-lt"/>
                <a:ea typeface="+mn-ea"/>
                <a:cs typeface="+mn-cs"/>
              </a:rPr>
              <a:t> be easier to understand with an example.</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61643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there is a website called BadGuy.com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lets people “log in with Facebook”.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 go to BadGuy.com and, using the normal OAuth</a:t>
            </a:r>
            <a:r>
              <a:rPr lang="en-US" sz="1200" kern="1200" baseline="0" dirty="0">
                <a:solidFill>
                  <a:schemeClr val="tx1"/>
                </a:solidFill>
                <a:effectLst/>
                <a:latin typeface="+mn-lt"/>
                <a:ea typeface="+mn-ea"/>
                <a:cs typeface="+mn-cs"/>
              </a:rPr>
              <a:t> flow, I </a:t>
            </a:r>
            <a:r>
              <a:rPr lang="en-US" sz="1200" b="1" kern="1200" dirty="0">
                <a:solidFill>
                  <a:schemeClr val="tx1"/>
                </a:solidFill>
                <a:effectLst/>
                <a:latin typeface="+mn-lt"/>
                <a:ea typeface="+mn-ea"/>
                <a:cs typeface="+mn-cs"/>
              </a:rPr>
              <a:t>authenticate against Facebook</a:t>
            </a:r>
            <a:r>
              <a:rPr lang="en-US" sz="1200" b="0" kern="1200" baseline="0" dirty="0">
                <a:solidFill>
                  <a:schemeClr val="tx1"/>
                </a:solidFill>
                <a:effectLst/>
                <a:latin typeface="+mn-lt"/>
                <a:ea typeface="+mn-ea"/>
                <a:cs typeface="+mn-cs"/>
              </a:rPr>
              <a:t> and then </a:t>
            </a:r>
            <a:r>
              <a:rPr lang="en-US" sz="1200" b="1" kern="1200" baseline="0" dirty="0">
                <a:solidFill>
                  <a:schemeClr val="tx1"/>
                </a:solidFill>
                <a:effectLst/>
                <a:latin typeface="+mn-lt"/>
                <a:ea typeface="+mn-ea"/>
                <a:cs typeface="+mn-cs"/>
              </a:rPr>
              <a:t>authorize Facebook</a:t>
            </a:r>
            <a:r>
              <a:rPr lang="en-US" sz="1200" b="0" kern="1200" baseline="0" dirty="0">
                <a:solidFill>
                  <a:schemeClr val="tx1"/>
                </a:solidFill>
                <a:effectLst/>
                <a:latin typeface="+mn-lt"/>
                <a:ea typeface="+mn-ea"/>
                <a:cs typeface="+mn-cs"/>
              </a:rPr>
              <a:t> to give my profile data to BadGuy.com</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BadGuy.com</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uses token</a:t>
            </a:r>
            <a:r>
              <a:rPr lang="en-US" sz="1200" kern="1200" dirty="0">
                <a:solidFill>
                  <a:schemeClr val="tx1"/>
                </a:solidFill>
                <a:effectLst/>
                <a:latin typeface="+mn-lt"/>
                <a:ea typeface="+mn-ea"/>
                <a:cs typeface="+mn-cs"/>
              </a:rPr>
              <a:t> to call Facebook’s API, gets my email address, and now considers me </a:t>
            </a:r>
            <a:r>
              <a:rPr lang="en-US" sz="1200" b="1" kern="1200" dirty="0">
                <a:solidFill>
                  <a:schemeClr val="tx1"/>
                </a:solidFill>
                <a:effectLst/>
                <a:latin typeface="+mn-lt"/>
                <a:ea typeface="+mn-ea"/>
                <a:cs typeface="+mn-cs"/>
              </a:rPr>
              <a:t>logged in</a:t>
            </a:r>
          </a:p>
          <a:p>
            <a:endParaRPr lang="en-US" dirty="0"/>
          </a:p>
          <a:p>
            <a:r>
              <a:rPr lang="en-US" dirty="0"/>
              <a:t>At this point, </a:t>
            </a:r>
            <a:r>
              <a:rPr lang="en-US" baseline="0" dirty="0" err="1"/>
              <a:t>BadGuy</a:t>
            </a:r>
            <a:r>
              <a:rPr lang="en-US" baseline="0" dirty="0"/>
              <a:t> has access to the email address associated with my FB account, and I have full access to my account at </a:t>
            </a:r>
            <a:r>
              <a:rPr lang="en-US" baseline="0" dirty="0" err="1"/>
              <a:t>BadGuy</a:t>
            </a:r>
            <a:r>
              <a:rPr lang="en-US" baseline="0" dirty="0"/>
              <a:t>.</a:t>
            </a:r>
          </a:p>
          <a:p>
            <a:endParaRPr lang="en-US" baseline="0" dirty="0"/>
          </a:p>
          <a:p>
            <a:r>
              <a:rPr lang="en-US" baseline="0" dirty="0"/>
              <a:t>So far, so good.</a:t>
            </a:r>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098617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shocker, it</a:t>
            </a:r>
            <a:r>
              <a:rPr lang="en-US" sz="1200" kern="1200" baseline="0" dirty="0">
                <a:solidFill>
                  <a:schemeClr val="tx1"/>
                </a:solidFill>
                <a:effectLst/>
                <a:latin typeface="+mn-lt"/>
                <a:ea typeface="+mn-ea"/>
                <a:cs typeface="+mn-cs"/>
              </a:rPr>
              <a:t> turns out that BadGuy.com isn't trustworthy. </a:t>
            </a:r>
            <a:r>
              <a:rPr lang="en-US" sz="1200" kern="1200" dirty="0">
                <a:solidFill>
                  <a:schemeClr val="tx1"/>
                </a:solidFill>
                <a:effectLst/>
                <a:latin typeface="+mn-lt"/>
                <a:ea typeface="+mn-ea"/>
                <a:cs typeface="+mn-cs"/>
              </a:rPr>
              <a:t>It turns around and tries to log in </a:t>
            </a:r>
            <a:r>
              <a:rPr lang="en-US" sz="1200" u="sng" kern="1200" dirty="0">
                <a:solidFill>
                  <a:schemeClr val="tx1"/>
                </a:solidFill>
                <a:effectLst/>
                <a:latin typeface="+mn-lt"/>
                <a:ea typeface="+mn-ea"/>
                <a:cs typeface="+mn-cs"/>
              </a:rPr>
              <a:t>as me</a:t>
            </a:r>
            <a:r>
              <a:rPr lang="en-US" sz="1200" kern="1200" dirty="0">
                <a:solidFill>
                  <a:schemeClr val="tx1"/>
                </a:solidFill>
                <a:effectLst/>
                <a:latin typeface="+mn-lt"/>
                <a:ea typeface="+mn-ea"/>
                <a:cs typeface="+mn-cs"/>
              </a:rPr>
              <a:t> to Victim.com, which also allows Facebook logins.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instead of going through the auth</a:t>
            </a:r>
            <a:r>
              <a:rPr lang="en-US" sz="1200" kern="1200" baseline="0" dirty="0">
                <a:solidFill>
                  <a:schemeClr val="tx1"/>
                </a:solidFill>
                <a:effectLst/>
                <a:latin typeface="+mn-lt"/>
                <a:ea typeface="+mn-ea"/>
                <a:cs typeface="+mn-cs"/>
              </a:rPr>
              <a:t> process, BadGuy.com </a:t>
            </a:r>
            <a:r>
              <a:rPr lang="en-US" sz="1200" b="1" kern="1200" baseline="0" dirty="0">
                <a:solidFill>
                  <a:schemeClr val="tx1"/>
                </a:solidFill>
                <a:effectLst/>
                <a:latin typeface="+mn-lt"/>
                <a:ea typeface="+mn-ea"/>
                <a:cs typeface="+mn-cs"/>
              </a:rPr>
              <a:t>reuses the access token </a:t>
            </a:r>
            <a:r>
              <a:rPr lang="en-US" sz="1200" b="0" kern="1200" baseline="0" dirty="0">
                <a:solidFill>
                  <a:schemeClr val="tx1"/>
                </a:solidFill>
                <a:effectLst/>
                <a:latin typeface="+mn-lt"/>
                <a:ea typeface="+mn-ea"/>
                <a:cs typeface="+mn-cs"/>
              </a:rPr>
              <a:t>they obtained earlier, when I logged in.</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So now, when Victim.com calls the API to get the related user data, they </a:t>
            </a:r>
            <a:r>
              <a:rPr lang="en-US" sz="1200" b="0" i="1" kern="1200" baseline="0" dirty="0">
                <a:solidFill>
                  <a:schemeClr val="tx1"/>
                </a:solidFill>
                <a:effectLst/>
                <a:latin typeface="+mn-lt"/>
                <a:ea typeface="+mn-ea"/>
                <a:cs typeface="+mn-cs"/>
              </a:rPr>
              <a:t>also </a:t>
            </a:r>
            <a:r>
              <a:rPr lang="en-US" sz="1200" b="0" i="0" kern="1200" baseline="0" dirty="0">
                <a:solidFill>
                  <a:schemeClr val="tx1"/>
                </a:solidFill>
                <a:effectLst/>
                <a:latin typeface="+mn-lt"/>
                <a:ea typeface="+mn-ea"/>
                <a:cs typeface="+mn-cs"/>
              </a:rPr>
              <a:t>get my email address back.</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If Victim uses that as proof of authentication, then it will now have allowed </a:t>
            </a:r>
            <a:r>
              <a:rPr lang="en-US" sz="1200" b="0" i="0" kern="1200" baseline="0" dirty="0" err="1">
                <a:solidFill>
                  <a:schemeClr val="tx1"/>
                </a:solidFill>
                <a:effectLst/>
                <a:latin typeface="+mn-lt"/>
                <a:ea typeface="+mn-ea"/>
                <a:cs typeface="+mn-cs"/>
              </a:rPr>
              <a:t>BadGuy</a:t>
            </a:r>
            <a:r>
              <a:rPr lang="en-US" sz="1200" b="0" i="0" kern="1200" baseline="0" dirty="0">
                <a:solidFill>
                  <a:schemeClr val="tx1"/>
                </a:solidFill>
                <a:effectLst/>
                <a:latin typeface="+mn-lt"/>
                <a:ea typeface="+mn-ea"/>
                <a:cs typeface="+mn-cs"/>
              </a:rPr>
              <a:t> to log into my account. </a:t>
            </a:r>
          </a:p>
          <a:p>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Neither</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BadGuy</a:t>
            </a:r>
            <a:r>
              <a:rPr lang="en-US" sz="1200" kern="1200" baseline="0" dirty="0">
                <a:solidFill>
                  <a:schemeClr val="tx1"/>
                </a:solidFill>
                <a:effectLst/>
                <a:latin typeface="+mn-lt"/>
                <a:ea typeface="+mn-ea"/>
                <a:cs typeface="+mn-cs"/>
              </a:rPr>
              <a:t> nor Victim have more access to </a:t>
            </a:r>
            <a:r>
              <a:rPr lang="en-US" sz="1200" b="1" kern="1200" baseline="0" dirty="0">
                <a:solidFill>
                  <a:schemeClr val="tx1"/>
                </a:solidFill>
                <a:effectLst/>
                <a:latin typeface="+mn-lt"/>
                <a:ea typeface="+mn-ea"/>
                <a:cs typeface="+mn-cs"/>
              </a:rPr>
              <a:t>FB data </a:t>
            </a:r>
            <a:r>
              <a:rPr lang="en-US" sz="1200" b="0" kern="1200" baseline="0" dirty="0">
                <a:solidFill>
                  <a:schemeClr val="tx1"/>
                </a:solidFill>
                <a:effectLst/>
                <a:latin typeface="+mn-lt"/>
                <a:ea typeface="+mn-ea"/>
                <a:cs typeface="+mn-cs"/>
              </a:rPr>
              <a:t>than was authorized, but </a:t>
            </a:r>
            <a:r>
              <a:rPr lang="en-US" sz="1200" b="0" kern="1200" baseline="0" dirty="0" err="1">
                <a:solidFill>
                  <a:schemeClr val="tx1"/>
                </a:solidFill>
                <a:effectLst/>
                <a:latin typeface="+mn-lt"/>
                <a:ea typeface="+mn-ea"/>
                <a:cs typeface="+mn-cs"/>
              </a:rPr>
              <a:t>BadGuy</a:t>
            </a:r>
            <a:r>
              <a:rPr lang="en-US" sz="1200" b="0" kern="1200" baseline="0" dirty="0">
                <a:solidFill>
                  <a:schemeClr val="tx1"/>
                </a:solidFill>
                <a:effectLst/>
                <a:latin typeface="+mn-lt"/>
                <a:ea typeface="+mn-ea"/>
                <a:cs typeface="+mn-cs"/>
              </a:rPr>
              <a:t> now </a:t>
            </a:r>
            <a:r>
              <a:rPr lang="en-US" sz="1200" b="0" i="1" kern="1200" baseline="0" dirty="0">
                <a:solidFill>
                  <a:schemeClr val="tx1"/>
                </a:solidFill>
                <a:effectLst/>
                <a:latin typeface="+mn-lt"/>
                <a:ea typeface="+mn-ea"/>
                <a:cs typeface="+mn-cs"/>
              </a:rPr>
              <a:t>also </a:t>
            </a:r>
            <a:r>
              <a:rPr lang="en-US" sz="1200" b="0" i="0" kern="1200" baseline="0" dirty="0">
                <a:solidFill>
                  <a:schemeClr val="tx1"/>
                </a:solidFill>
                <a:effectLst/>
                <a:latin typeface="+mn-lt"/>
                <a:ea typeface="+mn-ea"/>
                <a:cs typeface="+mn-cs"/>
              </a:rPr>
              <a:t>has access to my data at Victim.</a:t>
            </a:r>
            <a:endParaRPr lang="en-US" sz="1200" b="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
            </a:r>
            <a:r>
              <a:rPr lang="en-US" sz="1200" kern="1200" baseline="0" dirty="0">
                <a:solidFill>
                  <a:schemeClr val="tx1"/>
                </a:solidFill>
                <a:effectLst/>
                <a:latin typeface="+mn-lt"/>
                <a:ea typeface="+mn-ea"/>
                <a:cs typeface="+mn-cs"/>
              </a:rPr>
              <a:t>ossible because OAuth access tokens do not have </a:t>
            </a:r>
            <a:r>
              <a:rPr lang="en-US" sz="1200" b="1" kern="1200" baseline="0" dirty="0">
                <a:solidFill>
                  <a:schemeClr val="tx1"/>
                </a:solidFill>
                <a:effectLst/>
                <a:latin typeface="+mn-lt"/>
                <a:ea typeface="+mn-ea"/>
                <a:cs typeface="+mn-cs"/>
              </a:rPr>
              <a:t>audience restriction</a:t>
            </a:r>
            <a:r>
              <a:rPr lang="en-US" sz="1200" kern="1200" baseline="0" dirty="0">
                <a:solidFill>
                  <a:schemeClr val="tx1"/>
                </a:solidFill>
                <a:effectLst/>
                <a:latin typeface="+mn-lt"/>
                <a:ea typeface="+mn-ea"/>
                <a:cs typeface="+mn-cs"/>
              </a:rPr>
              <a:t>. This is a problem with bearer tokens in general; Victim has no way to know that it's being compromised.</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3112300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avoid that problem, ONLY use access tokens</a:t>
            </a:r>
            <a:r>
              <a:rPr lang="en-US" sz="1200" kern="1200" baseline="0" dirty="0">
                <a:solidFill>
                  <a:schemeClr val="tx1"/>
                </a:solidFill>
                <a:effectLst/>
                <a:latin typeface="+mn-lt"/>
                <a:ea typeface="+mn-ea"/>
                <a:cs typeface="+mn-cs"/>
              </a:rPr>
              <a:t> to access the authorized resource.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use possession of an access token as proof of authentication, you are vulnerable.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solve this problem, the access token would</a:t>
            </a:r>
            <a:r>
              <a:rPr lang="en-US" sz="1200" kern="1200" baseline="0" dirty="0">
                <a:solidFill>
                  <a:schemeClr val="tx1"/>
                </a:solidFill>
                <a:effectLst/>
                <a:latin typeface="+mn-lt"/>
                <a:ea typeface="+mn-ea"/>
                <a:cs typeface="+mn-cs"/>
              </a:rPr>
              <a:t> need to include some additional stuff:</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assert </a:t>
            </a:r>
            <a:r>
              <a:rPr lang="en-US" sz="1200" b="1" u="sng" kern="1200" dirty="0">
                <a:solidFill>
                  <a:schemeClr val="tx1"/>
                </a:solidFill>
                <a:effectLst/>
                <a:latin typeface="+mn-lt"/>
                <a:ea typeface="+mn-ea"/>
                <a:cs typeface="+mn-cs"/>
              </a:rPr>
              <a:t>which client</a:t>
            </a:r>
            <a:r>
              <a:rPr lang="en-US" sz="1200" kern="1200" dirty="0">
                <a:solidFill>
                  <a:schemeClr val="tx1"/>
                </a:solidFill>
                <a:effectLst/>
                <a:latin typeface="+mn-lt"/>
                <a:ea typeface="+mn-ea"/>
                <a:cs typeface="+mn-cs"/>
              </a:rPr>
              <a:t> it was granted to and </a:t>
            </a:r>
          </a:p>
          <a:p>
            <a:pPr marL="171450" indent="-171450">
              <a:buFont typeface="Arial" panose="020B0604020202020204" pitchFamily="34" charset="0"/>
              <a:buChar char="•"/>
            </a:pPr>
            <a:r>
              <a:rPr lang="en-US" sz="1200" b="1" u="sng" kern="1200" dirty="0">
                <a:solidFill>
                  <a:schemeClr val="tx1"/>
                </a:solidFill>
                <a:effectLst/>
                <a:latin typeface="+mn-lt"/>
                <a:ea typeface="+mn-ea"/>
                <a:cs typeface="+mn-cs"/>
              </a:rPr>
              <a:t>which authenticated</a:t>
            </a:r>
            <a:r>
              <a:rPr lang="en-US" sz="1200" b="1" u="sng" kern="1200" baseline="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identity</a:t>
            </a:r>
            <a:r>
              <a:rPr lang="en-US" sz="1200" kern="1200" dirty="0">
                <a:solidFill>
                  <a:schemeClr val="tx1"/>
                </a:solidFill>
                <a:effectLst/>
                <a:latin typeface="+mn-lt"/>
                <a:ea typeface="+mn-ea"/>
                <a:cs typeface="+mn-cs"/>
              </a:rPr>
              <a:t> authorized it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That way, only </a:t>
            </a:r>
            <a:r>
              <a:rPr lang="en-US" sz="1200" kern="1200" dirty="0" err="1">
                <a:solidFill>
                  <a:schemeClr val="tx1"/>
                </a:solidFill>
                <a:effectLst/>
                <a:latin typeface="+mn-lt"/>
                <a:ea typeface="+mn-ea"/>
                <a:cs typeface="+mn-cs"/>
              </a:rPr>
              <a:t>BadGuy</a:t>
            </a:r>
            <a:r>
              <a:rPr lang="en-US" sz="1200" kern="1200" dirty="0">
                <a:solidFill>
                  <a:schemeClr val="tx1"/>
                </a:solidFill>
                <a:effectLst/>
                <a:latin typeface="+mn-lt"/>
                <a:ea typeface="+mn-ea"/>
                <a:cs typeface="+mn-cs"/>
              </a:rPr>
              <a:t> would be able to use the token that I authorized, and the</a:t>
            </a:r>
            <a:r>
              <a:rPr lang="en-US" sz="1200" kern="1200" baseline="0" dirty="0">
                <a:solidFill>
                  <a:schemeClr val="tx1"/>
                </a:solidFill>
                <a:effectLst/>
                <a:latin typeface="+mn-lt"/>
                <a:ea typeface="+mn-ea"/>
                <a:cs typeface="+mn-cs"/>
              </a:rPr>
              <a:t> token could also serve as proof of identity to that authorized client only.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749985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the basic concept behind OpenID Connect.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Open standard that defines an </a:t>
            </a:r>
            <a:r>
              <a:rPr lang="en-US" sz="1200" b="1" kern="1200" dirty="0">
                <a:solidFill>
                  <a:schemeClr val="tx1"/>
                </a:solidFill>
                <a:effectLst/>
                <a:latin typeface="+mn-lt"/>
                <a:ea typeface="+mn-ea"/>
                <a:cs typeface="+mn-cs"/>
              </a:rPr>
              <a:t>interoperable identity layer</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on top of</a:t>
            </a:r>
            <a:r>
              <a:rPr lang="en-US" sz="1200" kern="1200" dirty="0">
                <a:solidFill>
                  <a:schemeClr val="tx1"/>
                </a:solidFill>
                <a:effectLst/>
                <a:latin typeface="+mn-lt"/>
                <a:ea typeface="+mn-ea"/>
                <a:cs typeface="+mn-cs"/>
              </a:rPr>
              <a:t> OAuth 2.0.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Allows authentication against </a:t>
            </a:r>
            <a:r>
              <a:rPr lang="en-US" sz="1200" b="1" kern="1200" dirty="0">
                <a:solidFill>
                  <a:schemeClr val="tx1"/>
                </a:solidFill>
                <a:effectLst/>
                <a:latin typeface="+mn-lt"/>
                <a:ea typeface="+mn-ea"/>
                <a:cs typeface="+mn-cs"/>
              </a:rPr>
              <a:t>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party identity providers </a:t>
            </a:r>
            <a:r>
              <a:rPr lang="en-US" sz="1200" kern="1200" dirty="0">
                <a:solidFill>
                  <a:schemeClr val="tx1"/>
                </a:solidFill>
                <a:effectLst/>
                <a:latin typeface="+mn-lt"/>
                <a:ea typeface="+mn-ea"/>
                <a:cs typeface="+mn-cs"/>
              </a:rPr>
              <a:t>by closing some of the gaps we just mentioned.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ID Connect adds extra</a:t>
            </a:r>
            <a:r>
              <a:rPr lang="en-US" sz="1200" kern="1200" baseline="0" dirty="0">
                <a:solidFill>
                  <a:schemeClr val="tx1"/>
                </a:solidFill>
                <a:effectLst/>
                <a:latin typeface="+mn-lt"/>
                <a:ea typeface="+mn-ea"/>
                <a:cs typeface="+mn-cs"/>
              </a:rPr>
              <a:t> tokens</a:t>
            </a:r>
            <a:r>
              <a:rPr lang="en-US" sz="1200" kern="1200" dirty="0">
                <a:solidFill>
                  <a:schemeClr val="tx1"/>
                </a:solidFill>
                <a:effectLst/>
                <a:latin typeface="+mn-lt"/>
                <a:ea typeface="+mn-ea"/>
                <a:cs typeface="+mn-cs"/>
              </a:rPr>
              <a:t> which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given to</a:t>
            </a:r>
            <a:r>
              <a:rPr lang="en-US" sz="1200" kern="1200" baseline="0" dirty="0">
                <a:solidFill>
                  <a:schemeClr val="tx1"/>
                </a:solidFill>
                <a:effectLst/>
                <a:latin typeface="+mn-lt"/>
                <a:ea typeface="+mn-ea"/>
                <a:cs typeface="+mn-cs"/>
              </a:rPr>
              <a:t> client </a:t>
            </a:r>
            <a:r>
              <a:rPr lang="en-US" sz="1200" b="1" u="sng" kern="1200" dirty="0">
                <a:solidFill>
                  <a:schemeClr val="tx1"/>
                </a:solidFill>
                <a:effectLst/>
                <a:latin typeface="+mn-lt"/>
                <a:ea typeface="+mn-ea"/>
                <a:cs typeface="+mn-cs"/>
              </a:rPr>
              <a:t>in addition to</a:t>
            </a:r>
            <a:r>
              <a:rPr lang="en-US" sz="1200" kern="1200" dirty="0">
                <a:solidFill>
                  <a:schemeClr val="tx1"/>
                </a:solidFill>
                <a:effectLst/>
                <a:latin typeface="+mn-lt"/>
                <a:ea typeface="+mn-ea"/>
                <a:cs typeface="+mn-cs"/>
              </a:rPr>
              <a:t> regular OAuth access token. </a:t>
            </a:r>
          </a:p>
          <a:p>
            <a:pPr lvl="0"/>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well-known format</a:t>
            </a:r>
            <a:r>
              <a:rPr lang="en-US" sz="1200" kern="1200" baseline="0" dirty="0">
                <a:solidFill>
                  <a:schemeClr val="tx1"/>
                </a:solidFill>
                <a:effectLst/>
                <a:latin typeface="+mn-lt"/>
                <a:ea typeface="+mn-ea"/>
                <a:cs typeface="+mn-cs"/>
              </a:rPr>
              <a:t> so the client can extract identity claims and audience restrictions directly from the token. </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OpenID Connect </a:t>
            </a:r>
            <a:r>
              <a:rPr lang="en-US" sz="1200" b="1" kern="1200" baseline="0" dirty="0">
                <a:solidFill>
                  <a:schemeClr val="tx1"/>
                </a:solidFill>
                <a:effectLst/>
                <a:latin typeface="+mn-lt"/>
                <a:ea typeface="+mn-ea"/>
                <a:cs typeface="+mn-cs"/>
              </a:rPr>
              <a:t>replaces OpenID 2.0</a:t>
            </a:r>
            <a:r>
              <a:rPr lang="en-US" sz="1200" b="0" kern="1200" baseline="0" dirty="0">
                <a:solidFill>
                  <a:schemeClr val="tx1"/>
                </a:solidFill>
                <a:effectLst/>
                <a:latin typeface="+mn-lt"/>
                <a:ea typeface="+mn-ea"/>
                <a:cs typeface="+mn-cs"/>
              </a:rPr>
              <a:t> and is the best technology for authenticating against a 3</a:t>
            </a:r>
            <a:r>
              <a:rPr lang="en-US" sz="1200" b="0" kern="1200" baseline="30000" dirty="0">
                <a:solidFill>
                  <a:schemeClr val="tx1"/>
                </a:solidFill>
                <a:effectLst/>
                <a:latin typeface="+mn-lt"/>
                <a:ea typeface="+mn-ea"/>
                <a:cs typeface="+mn-cs"/>
              </a:rPr>
              <a:t>rd</a:t>
            </a:r>
            <a:r>
              <a:rPr lang="en-US" sz="1200" b="0" kern="1200" baseline="0" dirty="0">
                <a:solidFill>
                  <a:schemeClr val="tx1"/>
                </a:solidFill>
                <a:effectLst/>
                <a:latin typeface="+mn-lt"/>
                <a:ea typeface="+mn-ea"/>
                <a:cs typeface="+mn-cs"/>
              </a:rPr>
              <a:t> party identity provider</a:t>
            </a:r>
            <a:endParaRPr lang="en-US" sz="1200" kern="1200" baseline="0" dirty="0">
              <a:solidFill>
                <a:schemeClr val="tx1"/>
              </a:solidFill>
              <a:effectLst/>
              <a:latin typeface="+mn-lt"/>
              <a:ea typeface="+mn-ea"/>
              <a:cs typeface="+mn-cs"/>
            </a:endParaRPr>
          </a:p>
          <a:p>
            <a:pPr lvl="0"/>
            <a:endParaRPr lang="en-US" sz="1200" u="sng" kern="1200" baseline="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9442673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Cognito is a new addition to this talk. </a:t>
            </a:r>
          </a:p>
          <a:p>
            <a:endParaRPr lang="en-US" dirty="0"/>
          </a:p>
          <a:p>
            <a:r>
              <a:rPr lang="en-US" dirty="0"/>
              <a:t>Cognito is a managed OpenID Connect implementation that runs in Amazon Web Services.</a:t>
            </a:r>
          </a:p>
          <a:p>
            <a:endParaRPr lang="en-US" dirty="0"/>
          </a:p>
          <a:p>
            <a:r>
              <a:rPr lang="en-US" dirty="0"/>
              <a:t>You can use it to authenticate against AWS accounts, as well as against 3</a:t>
            </a:r>
            <a:r>
              <a:rPr lang="en-US" baseline="30000" dirty="0"/>
              <a:t>rd</a:t>
            </a:r>
            <a:r>
              <a:rPr lang="en-US" dirty="0"/>
              <a:t> party identity providers like Google, Facebook, etc.</a:t>
            </a:r>
          </a:p>
          <a:p>
            <a:endParaRPr lang="en-US" dirty="0"/>
          </a:p>
          <a:p>
            <a:r>
              <a:rPr lang="en-US" dirty="0"/>
              <a:t>Cognito also offers a managed, hosted login UI so that you don't even have to code the login form if you don't want to. Of course, it's also possible to host the login form yourself.</a:t>
            </a:r>
          </a:p>
          <a:p>
            <a:endParaRPr lang="en-US" dirty="0"/>
          </a:p>
          <a:p>
            <a:r>
              <a:rPr lang="en-US" dirty="0"/>
              <a:t>We recently used this on a project at work and it was stupid simple for one of my developers to set up. He told me that integrating it with .NET Core 3.1 was a breeze.</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9933875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0489693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our review of authentication options I want to touch very briefly on two additional techniques that you might want to be aware of.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is SAML, which stands for “Security Assertion Markup Language”. It basically does the same thing as JSON Web Tokens, but uses SOAP and XML rather than JSON over HTTP. SAML is older and more complex than JWT, but it does offer some additional functionality. SAML is very commonly used for enterprise single-sign-on scenarios, although JWT is starting to see some adoption in this area.</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6636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the most coherent format I could create. I want to strip away all the confusing jargon and show you how these things work at a fundamental level.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help you understand how these things work, but you'll need to look elsewhere for the Hello World starter kit.</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10635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is WS-Security, and honestly I don’t know much about it. If you’re dealing with very complex, enterprise-grade authentication scenarios then you might want to hire a security expert to help. It’s probably safe to say that nobody attending my 101-level intro to authentication systems has any business implementing WS-Security in PROD without a little help.</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718446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so I just threw a metric </a:t>
            </a:r>
            <a:r>
              <a:rPr lang="en-US" sz="1200" kern="1200" dirty="0" err="1">
                <a:solidFill>
                  <a:schemeClr val="tx1"/>
                </a:solidFill>
                <a:effectLst/>
                <a:latin typeface="+mn-lt"/>
                <a:ea typeface="+mn-ea"/>
                <a:cs typeface="+mn-cs"/>
              </a:rPr>
              <a:t>crapton</a:t>
            </a:r>
            <a:r>
              <a:rPr lang="en-US" sz="1200" kern="1200" dirty="0">
                <a:solidFill>
                  <a:schemeClr val="tx1"/>
                </a:solidFill>
                <a:effectLst/>
                <a:latin typeface="+mn-lt"/>
                <a:ea typeface="+mn-ea"/>
                <a:cs typeface="+mn-cs"/>
              </a:rPr>
              <a:t> of information at you. We talked about a lot of different authentication choices with a lot of different trade-offs. Like most things in this industry, the correct answer to this question is “it depends”.</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659378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Client certificates are pretty easy to use, </a:t>
            </a:r>
            <a:r>
              <a:rPr lang="en-US" sz="1200" b="1" kern="1200" dirty="0">
                <a:solidFill>
                  <a:schemeClr val="tx1"/>
                </a:solidFill>
                <a:effectLst/>
                <a:latin typeface="+mn-lt"/>
                <a:ea typeface="+mn-ea"/>
                <a:cs typeface="+mn-cs"/>
              </a:rPr>
              <a:t>IF you can get your users to install them</a:t>
            </a:r>
            <a:r>
              <a:rPr lang="en-US" sz="1200" kern="1200" dirty="0">
                <a:solidFill>
                  <a:schemeClr val="tx1"/>
                </a:solidFill>
                <a:effectLst/>
                <a:latin typeface="+mn-lt"/>
                <a:ea typeface="+mn-ea"/>
                <a:cs typeface="+mn-cs"/>
              </a:rPr>
              <a:t>. They aren't a good fit for the public internet.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worth considering</a:t>
            </a:r>
            <a:r>
              <a:rPr lang="en-US" sz="1200" kern="1200" baseline="0" dirty="0">
                <a:solidFill>
                  <a:schemeClr val="tx1"/>
                </a:solidFill>
                <a:effectLst/>
                <a:latin typeface="+mn-lt"/>
                <a:ea typeface="+mn-ea"/>
                <a:cs typeface="+mn-cs"/>
              </a:rPr>
              <a:t> if you're securing a private API against Active Directory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166693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Auth might</a:t>
            </a:r>
            <a:r>
              <a:rPr lang="en-US" sz="1200" kern="1200" baseline="0" dirty="0">
                <a:solidFill>
                  <a:schemeClr val="tx1"/>
                </a:solidFill>
                <a:effectLst/>
                <a:latin typeface="+mn-lt"/>
                <a:ea typeface="+mn-ea"/>
                <a:cs typeface="+mn-cs"/>
              </a:rPr>
              <a:t> be a good fit for </a:t>
            </a:r>
            <a:r>
              <a:rPr lang="en-US" sz="1200" kern="1200" dirty="0">
                <a:solidFill>
                  <a:schemeClr val="tx1"/>
                </a:solidFill>
                <a:effectLst/>
                <a:latin typeface="+mn-lt"/>
                <a:ea typeface="+mn-ea"/>
                <a:cs typeface="+mn-cs"/>
              </a:rPr>
              <a:t>server-to-server</a:t>
            </a:r>
            <a:r>
              <a:rPr lang="en-US" sz="1200" kern="1200" baseline="0" dirty="0">
                <a:solidFill>
                  <a:schemeClr val="tx1"/>
                </a:solidFill>
                <a:effectLst/>
                <a:latin typeface="+mn-lt"/>
                <a:ea typeface="+mn-ea"/>
                <a:cs typeface="+mn-cs"/>
              </a:rPr>
              <a:t> API calls against a standard user database such as </a:t>
            </a:r>
            <a:r>
              <a:rPr lang="en-US" sz="1200" kern="1200" dirty="0" err="1">
                <a:solidFill>
                  <a:schemeClr val="tx1"/>
                </a:solidFill>
                <a:effectLst/>
                <a:latin typeface="+mn-lt"/>
                <a:ea typeface="+mn-ea"/>
                <a:cs typeface="+mn-cs"/>
              </a:rPr>
              <a:t>ActiveDirectory</a:t>
            </a:r>
            <a:r>
              <a:rPr lang="en-US" sz="1200" kern="1200" dirty="0">
                <a:solidFill>
                  <a:schemeClr val="tx1"/>
                </a:solidFill>
                <a:effectLst/>
                <a:latin typeface="+mn-lt"/>
                <a:ea typeface="+mn-ea"/>
                <a:cs typeface="+mn-cs"/>
              </a:rPr>
              <a:t>. Just remember that you're passing the primary</a:t>
            </a:r>
            <a:r>
              <a:rPr lang="en-US" sz="1200" kern="1200" baseline="0" dirty="0">
                <a:solidFill>
                  <a:schemeClr val="tx1"/>
                </a:solidFill>
                <a:effectLst/>
                <a:latin typeface="+mn-lt"/>
                <a:ea typeface="+mn-ea"/>
                <a:cs typeface="+mn-cs"/>
              </a:rPr>
              <a:t> account credentials over the wire in plain text.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9305182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where you pass the key itself with each request, is really easy to implement so it’s great for rapidly standing up a new API when you don’t need top-notch security.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remember to use TLS for all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076918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want more security than you get with bearer tokens, then use API Keys to sign requests.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creating the signature can be complex and requires that the client and server create the hash in exactly the same way. The need to document and support the canonicalization process may make</a:t>
            </a:r>
            <a:r>
              <a:rPr lang="en-US" sz="1200" kern="1200" baseline="0" dirty="0">
                <a:solidFill>
                  <a:schemeClr val="tx1"/>
                </a:solidFill>
                <a:effectLst/>
                <a:latin typeface="+mn-lt"/>
                <a:ea typeface="+mn-ea"/>
                <a:cs typeface="+mn-cs"/>
              </a:rPr>
              <a:t> supporting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clients a pain, so this might be best when </a:t>
            </a:r>
            <a:r>
              <a:rPr lang="en-US" sz="1200" kern="1200" dirty="0">
                <a:solidFill>
                  <a:schemeClr val="tx1"/>
                </a:solidFill>
                <a:effectLst/>
                <a:latin typeface="+mn-lt"/>
                <a:ea typeface="+mn-ea"/>
                <a:cs typeface="+mn-cs"/>
              </a:rPr>
              <a:t>you’re writing </a:t>
            </a:r>
            <a:r>
              <a:rPr lang="en-US" sz="1200" i="1" kern="1200" dirty="0">
                <a:solidFill>
                  <a:schemeClr val="tx1"/>
                </a:solidFill>
                <a:effectLst/>
                <a:latin typeface="+mn-lt"/>
                <a:ea typeface="+mn-ea"/>
                <a:cs typeface="+mn-cs"/>
              </a:rPr>
              <a:t>both </a:t>
            </a:r>
            <a:r>
              <a:rPr lang="en-US" sz="1200" kern="1200" dirty="0">
                <a:solidFill>
                  <a:schemeClr val="tx1"/>
                </a:solidFill>
                <a:effectLst/>
                <a:latin typeface="+mn-lt"/>
                <a:ea typeface="+mn-ea"/>
                <a:cs typeface="+mn-cs"/>
              </a:rPr>
              <a:t>the client and server yourself.</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8083694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JSON Web Tokens are definitely</a:t>
            </a:r>
            <a:r>
              <a:rPr lang="en-US" sz="1200" kern="1200" baseline="0" dirty="0">
                <a:solidFill>
                  <a:schemeClr val="tx1"/>
                </a:solidFill>
                <a:effectLst/>
                <a:latin typeface="+mn-lt"/>
                <a:ea typeface="+mn-ea"/>
                <a:cs typeface="+mn-cs"/>
              </a:rPr>
              <a:t> worth a look if you're writing a JS client.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These can also be useful for tracking state without "sessions" in server memory and for implementing lightweight SSO integrations.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this does require a secure login with user-entered credentials to initialize the token, so JWT isn’t a good fit for automated, server-to-server interaction. (Or more accurately, JWT is a fine way to handle </a:t>
            </a:r>
            <a:r>
              <a:rPr lang="en-US" sz="1200" i="1" kern="1200" dirty="0">
                <a:solidFill>
                  <a:schemeClr val="tx1"/>
                </a:solidFill>
                <a:effectLst/>
                <a:latin typeface="+mn-lt"/>
                <a:ea typeface="+mn-ea"/>
                <a:cs typeface="+mn-cs"/>
              </a:rPr>
              <a:t>authorization </a:t>
            </a:r>
            <a:r>
              <a:rPr lang="en-US" sz="1200" kern="1200" dirty="0">
                <a:solidFill>
                  <a:schemeClr val="tx1"/>
                </a:solidFill>
                <a:effectLst/>
                <a:latin typeface="+mn-lt"/>
                <a:ea typeface="+mn-ea"/>
                <a:cs typeface="+mn-cs"/>
              </a:rPr>
              <a:t>in a server-to-server model, but it relies on something else to handle the initial </a:t>
            </a:r>
            <a:r>
              <a:rPr lang="en-US" sz="1200" i="1" kern="1200" dirty="0">
                <a:solidFill>
                  <a:schemeClr val="tx1"/>
                </a:solidFill>
                <a:effectLst/>
                <a:latin typeface="+mn-lt"/>
                <a:ea typeface="+mn-ea"/>
                <a:cs typeface="+mn-cs"/>
              </a:rPr>
              <a:t>authentication</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56648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is a good fit if you need to support delegated access to user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should consider the 1.0 version if you only need to support web-based clients and want maximum security.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the primary drawbacks with OAuth 1.0 are the complexity involved in making signed requests and limited support for non-browser clients, so make sure you’re prepared to deal with those things.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125540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need to support a wider</a:t>
            </a:r>
            <a:r>
              <a:rPr lang="en-US" sz="1200" kern="1200" baseline="0" dirty="0">
                <a:solidFill>
                  <a:schemeClr val="tx1"/>
                </a:solidFill>
                <a:effectLst/>
                <a:latin typeface="+mn-lt"/>
                <a:ea typeface="+mn-ea"/>
                <a:cs typeface="+mn-cs"/>
              </a:rPr>
              <a:t> set of devices and authentication flows, or if you care more about </a:t>
            </a:r>
            <a:r>
              <a:rPr lang="en-US" sz="1200" kern="1200" dirty="0">
                <a:solidFill>
                  <a:schemeClr val="tx1"/>
                </a:solidFill>
                <a:effectLst/>
                <a:latin typeface="+mn-lt"/>
                <a:ea typeface="+mn-ea"/>
                <a:cs typeface="+mn-cs"/>
              </a:rPr>
              <a:t>flexibility and simplicity than security, then OAuth 2.0 is a better fit than 1.0.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remember that OAuth 2 is a framework, not a protocol, and there may be big</a:t>
            </a:r>
            <a:r>
              <a:rPr lang="en-US" sz="1200" kern="1200" baseline="0" dirty="0">
                <a:solidFill>
                  <a:schemeClr val="tx1"/>
                </a:solidFill>
                <a:effectLst/>
                <a:latin typeface="+mn-lt"/>
                <a:ea typeface="+mn-ea"/>
                <a:cs typeface="+mn-cs"/>
              </a:rPr>
              <a:t> differences between different provider implementations.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2892932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that OAuth by itself is for </a:t>
            </a:r>
            <a:r>
              <a:rPr lang="en-US" sz="1200" b="1" kern="1200" dirty="0">
                <a:solidFill>
                  <a:schemeClr val="tx1"/>
                </a:solidFill>
                <a:effectLst/>
                <a:latin typeface="+mn-lt"/>
                <a:ea typeface="+mn-ea"/>
                <a:cs typeface="+mn-cs"/>
              </a:rPr>
              <a:t>authorization only</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a:t>
            </a:r>
            <a:r>
              <a:rPr lang="en-US" sz="1200" b="1" kern="1200" dirty="0">
                <a:solidFill>
                  <a:schemeClr val="tx1"/>
                </a:solidFill>
                <a:effectLst/>
                <a:latin typeface="+mn-lt"/>
                <a:ea typeface="+mn-ea"/>
                <a:cs typeface="+mn-cs"/>
              </a:rPr>
              <a:t>authenticate</a:t>
            </a:r>
            <a:r>
              <a:rPr lang="en-US" sz="1200" b="0" kern="1200" dirty="0">
                <a:solidFill>
                  <a:schemeClr val="tx1"/>
                </a:solidFill>
                <a:effectLst/>
                <a:latin typeface="+mn-lt"/>
                <a:ea typeface="+mn-ea"/>
                <a:cs typeface="+mn-cs"/>
              </a:rPr>
              <a:t> against </a:t>
            </a:r>
            <a:r>
              <a:rPr lang="en-US" sz="1200" b="1" kern="1200" dirty="0">
                <a:solidFill>
                  <a:schemeClr val="tx1"/>
                </a:solidFill>
                <a:effectLst/>
                <a:latin typeface="+mn-lt"/>
                <a:ea typeface="+mn-ea"/>
                <a:cs typeface="+mn-cs"/>
              </a:rPr>
              <a:t>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party data</a:t>
            </a:r>
            <a:r>
              <a:rPr lang="en-US" sz="1200" b="0" kern="1200" dirty="0">
                <a:solidFill>
                  <a:schemeClr val="tx1"/>
                </a:solidFill>
                <a:effectLst/>
                <a:latin typeface="+mn-lt"/>
                <a:ea typeface="+mn-ea"/>
                <a:cs typeface="+mn-cs"/>
              </a:rPr>
              <a:t> then use OpenID</a:t>
            </a:r>
            <a:r>
              <a:rPr lang="en-US" sz="1200" b="0" kern="1200" baseline="0" dirty="0">
                <a:solidFill>
                  <a:schemeClr val="tx1"/>
                </a:solidFill>
                <a:effectLst/>
                <a:latin typeface="+mn-lt"/>
                <a:ea typeface="+mn-ea"/>
                <a:cs typeface="+mn-cs"/>
              </a:rPr>
              <a:t> Connect on top of OAuth 2.0.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You can implement this yourself, or you can use hosted solutions like AWS Cognito that make it really simple.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64590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Subtitle </a:t>
            </a:r>
            <a:r>
              <a:rPr lang="en-US" sz="1200" kern="1200" dirty="0">
                <a:solidFill>
                  <a:schemeClr val="tx1"/>
                </a:solidFill>
                <a:effectLst/>
                <a:latin typeface="+mn-lt"/>
                <a:ea typeface="+mn-ea"/>
                <a:cs typeface="+mn-cs"/>
              </a:rPr>
              <a:t>is “A practical guide to API authentication” but actually talk about three different concepts: “identity”, “authentication”, and “authorization”.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Related but different – need to consider separately</a:t>
            </a:r>
            <a:r>
              <a:rPr lang="en-US" sz="1200" kern="1200" baseline="0" dirty="0">
                <a:solidFill>
                  <a:schemeClr val="tx1"/>
                </a:solidFill>
                <a:effectLst/>
                <a:latin typeface="+mn-lt"/>
                <a:ea typeface="+mn-ea"/>
                <a:cs typeface="+mn-cs"/>
              </a:rPr>
              <a:t> when making security decision</a:t>
            </a:r>
            <a:r>
              <a:rPr lang="en-US" sz="1200" kern="1200" dirty="0">
                <a:solidFill>
                  <a:schemeClr val="tx1"/>
                </a:solidFill>
                <a:effectLst/>
                <a:latin typeface="+mn-lt"/>
                <a:ea typeface="+mn-ea"/>
                <a:cs typeface="+mn-cs"/>
              </a:rPr>
              <a:t>.</a:t>
            </a:r>
          </a:p>
          <a:p>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Identity</a:t>
            </a:r>
            <a:r>
              <a:rPr lang="en-US" sz="1200" kern="1200" dirty="0">
                <a:solidFill>
                  <a:schemeClr val="tx1"/>
                </a:solidFill>
                <a:effectLst/>
                <a:latin typeface="+mn-lt"/>
                <a:ea typeface="+mn-ea"/>
                <a:cs typeface="+mn-cs"/>
              </a:rPr>
              <a:t> is your app’s concept of a user (Alice)</a:t>
            </a:r>
          </a:p>
          <a:p>
            <a:r>
              <a:rPr lang="en-US" sz="1200" u="sng" kern="1200" dirty="0">
                <a:solidFill>
                  <a:schemeClr val="tx1"/>
                </a:solidFill>
                <a:effectLst/>
                <a:latin typeface="+mn-lt"/>
                <a:ea typeface="+mn-ea"/>
                <a:cs typeface="+mn-cs"/>
              </a:rPr>
              <a:t>Authentication</a:t>
            </a:r>
            <a:r>
              <a:rPr lang="en-US" sz="1200" kern="1200" dirty="0">
                <a:solidFill>
                  <a:schemeClr val="tx1"/>
                </a:solidFill>
                <a:effectLst/>
                <a:latin typeface="+mn-lt"/>
                <a:ea typeface="+mn-ea"/>
                <a:cs typeface="+mn-cs"/>
              </a:rPr>
              <a:t> is process through which we securely associate identity w/ request (is it really Alice?</a:t>
            </a:r>
            <a:r>
              <a:rPr lang="en-US" sz="1200" kern="1200" baseline="0" dirty="0">
                <a:solidFill>
                  <a:schemeClr val="tx1"/>
                </a:solidFill>
                <a:effectLst/>
                <a:latin typeface="+mn-lt"/>
                <a:ea typeface="+mn-ea"/>
                <a:cs typeface="+mn-cs"/>
              </a:rPr>
              <a:t> Someone working on her behalf?)</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Authorization</a:t>
            </a:r>
            <a:r>
              <a:rPr lang="en-US" sz="1200" kern="1200" dirty="0">
                <a:solidFill>
                  <a:schemeClr val="tx1"/>
                </a:solidFill>
                <a:effectLst/>
                <a:latin typeface="+mn-lt"/>
                <a:ea typeface="+mn-ea"/>
                <a:cs typeface="+mn-cs"/>
              </a:rPr>
              <a:t> is process through which we validate IDENTITY’s PERMISSION to perform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because a request is authenticated doesn’t mean its authorized, and just because a request is authorized doesn’t mean its authenticated. We’ll talk about that when</a:t>
            </a:r>
            <a:r>
              <a:rPr lang="en-US" sz="1200" kern="1200" baseline="0" dirty="0">
                <a:solidFill>
                  <a:schemeClr val="tx1"/>
                </a:solidFill>
                <a:effectLst/>
                <a:latin typeface="+mn-lt"/>
                <a:ea typeface="+mn-ea"/>
                <a:cs typeface="+mn-cs"/>
              </a:rPr>
              <a:t> we get to </a:t>
            </a:r>
            <a:r>
              <a:rPr lang="en-US" sz="1200" kern="1200" baseline="0" dirty="0" err="1">
                <a:solidFill>
                  <a:schemeClr val="tx1"/>
                </a:solidFill>
                <a:effectLst/>
                <a:latin typeface="+mn-lt"/>
                <a:ea typeface="+mn-ea"/>
                <a:cs typeface="+mn-cs"/>
              </a:rPr>
              <a:t>oAuth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671769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you should use SAML or WS-Security if you have a sick love affair with XML, or if you have one of the very complex scenarios that </a:t>
            </a:r>
            <a:r>
              <a:rPr lang="en-US" sz="1200" i="1" kern="1200" dirty="0">
                <a:solidFill>
                  <a:schemeClr val="tx1"/>
                </a:solidFill>
                <a:effectLst/>
                <a:latin typeface="+mn-lt"/>
                <a:ea typeface="+mn-ea"/>
                <a:cs typeface="+mn-cs"/>
              </a:rPr>
              <a:t>needs </a:t>
            </a:r>
            <a:r>
              <a:rPr lang="en-US" sz="1200" kern="1200" dirty="0">
                <a:solidFill>
                  <a:schemeClr val="tx1"/>
                </a:solidFill>
                <a:effectLst/>
                <a:latin typeface="+mn-lt"/>
                <a:ea typeface="+mn-ea"/>
                <a:cs typeface="+mn-cs"/>
              </a:rPr>
              <a:t>the extra complexity they entail.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creating an API for your own internal use, or for public use on the open internet, these things are overkill and you should stick to something simpler.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370384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it! You can find this slide deck and my speaker notes on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If you have feedback, questions, comments,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I'd love to hear from you either on Twitter or via email.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 YOU!</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924579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19649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hueniverse.com/2012/07/26/oauth-2-0-and-the-road-to-hel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hueniverse.com/2012/07/26/oauth-2-0-and-the-road-to-hel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spetryjohnson/Talk-Patterns_of_Effective_Test_Setup/"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69850"/>
          </a:xfrm>
        </p:spPr>
        <p:txBody>
          <a:bodyPr>
            <a:normAutofit/>
          </a:bodyPr>
          <a:lstStyle/>
          <a:p>
            <a:pPr algn="ctr"/>
            <a:r>
              <a:rPr lang="en-US" sz="5400" dirty="0"/>
              <a:t>Securing Your API Endpoints</a:t>
            </a:r>
            <a:br>
              <a:rPr lang="en-US" dirty="0"/>
            </a:br>
            <a:br>
              <a:rPr lang="en-US" sz="1100" dirty="0"/>
            </a:br>
            <a:r>
              <a:rPr lang="en-US" sz="4000" dirty="0">
                <a:solidFill>
                  <a:schemeClr val="bg1">
                    <a:lumMod val="65000"/>
                  </a:schemeClr>
                </a:solidFill>
              </a:rPr>
              <a:t>A practical guide to API authentication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87739" y="2144123"/>
            <a:ext cx="7735712" cy="4351338"/>
          </a:xfrm>
        </p:spPr>
      </p:pic>
      <p:sp>
        <p:nvSpPr>
          <p:cNvPr id="5" name="TextBox 4"/>
          <p:cNvSpPr txBox="1"/>
          <p:nvPr/>
        </p:nvSpPr>
        <p:spPr>
          <a:xfrm>
            <a:off x="4799106" y="5972241"/>
            <a:ext cx="3185231" cy="646331"/>
          </a:xfrm>
          <a:prstGeom prst="rect">
            <a:avLst/>
          </a:prstGeom>
          <a:noFill/>
        </p:spPr>
        <p:txBody>
          <a:bodyPr wrap="none" rtlCol="0">
            <a:spAutoFit/>
          </a:bodyPr>
          <a:lstStyle/>
          <a:p>
            <a:r>
              <a:rPr lang="en-US" sz="2800" dirty="0">
                <a:solidFill>
                  <a:srgbClr val="FD7D00"/>
                </a:solidFill>
              </a:rPr>
              <a:t>@</a:t>
            </a:r>
            <a:r>
              <a:rPr lang="en-US" sz="3600" dirty="0">
                <a:solidFill>
                  <a:srgbClr val="FD7D00"/>
                </a:solidFill>
              </a:rPr>
              <a:t>spetryjohnson</a:t>
            </a:r>
            <a:endParaRPr lang="en-US" sz="2800" dirty="0">
              <a:solidFill>
                <a:srgbClr val="FD7D00"/>
              </a:solidFill>
            </a:endParaRPr>
          </a:p>
        </p:txBody>
      </p: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0" y="0"/>
            <a:ext cx="12192000"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4157134" y="335846"/>
            <a:ext cx="3877733"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
        <p:nvSpPr>
          <p:cNvPr id="7" name="TextBox 6">
            <a:extLst>
              <a:ext uri="{FF2B5EF4-FFF2-40B4-BE49-F238E27FC236}">
                <a16:creationId xmlns:a16="http://schemas.microsoft.com/office/drawing/2014/main" id="{1898722C-4DDE-47E1-A4FA-5121F8AFDDE5}"/>
              </a:ext>
            </a:extLst>
          </p:cNvPr>
          <p:cNvSpPr txBox="1"/>
          <p:nvPr/>
        </p:nvSpPr>
        <p:spPr>
          <a:xfrm>
            <a:off x="7786206" y="996833"/>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endParaRPr lang="en-US" dirty="0">
              <a:solidFill>
                <a:srgbClr val="FD7D00"/>
              </a:solidFill>
              <a:latin typeface="Segoe Print" panose="02000600000000000000" pitchFamily="2" charset="0"/>
            </a:endParaRPr>
          </a:p>
        </p:txBody>
      </p:sp>
      <p:sp>
        <p:nvSpPr>
          <p:cNvPr id="110" name="Right Bracket 109">
            <a:extLst>
              <a:ext uri="{FF2B5EF4-FFF2-40B4-BE49-F238E27FC236}">
                <a16:creationId xmlns:a16="http://schemas.microsoft.com/office/drawing/2014/main" id="{D71888A7-C496-45B8-986F-27166CCDEE3A}"/>
              </a:ext>
            </a:extLst>
          </p:cNvPr>
          <p:cNvSpPr/>
          <p:nvPr/>
        </p:nvSpPr>
        <p:spPr>
          <a:xfrm>
            <a:off x="7416800"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9D2CBCF0-C5EF-46F7-B4B2-7045F86CB9F7}"/>
              </a:ext>
            </a:extLst>
          </p:cNvPr>
          <p:cNvSpPr txBox="1"/>
          <p:nvPr/>
        </p:nvSpPr>
        <p:spPr>
          <a:xfrm>
            <a:off x="7786206" y="2333979"/>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Roll your own</a:t>
            </a:r>
            <a:endParaRPr lang="en-US" dirty="0">
              <a:solidFill>
                <a:srgbClr val="FD7D00"/>
              </a:solidFill>
              <a:latin typeface="Segoe Print" panose="02000600000000000000" pitchFamily="2" charset="0"/>
            </a:endParaRPr>
          </a:p>
        </p:txBody>
      </p:sp>
      <p:sp>
        <p:nvSpPr>
          <p:cNvPr id="114" name="Right Bracket 113">
            <a:extLst>
              <a:ext uri="{FF2B5EF4-FFF2-40B4-BE49-F238E27FC236}">
                <a16:creationId xmlns:a16="http://schemas.microsoft.com/office/drawing/2014/main" id="{585E841D-B964-49F4-AE85-DC2BDB7FCEB2}"/>
              </a:ext>
            </a:extLst>
          </p:cNvPr>
          <p:cNvSpPr/>
          <p:nvPr/>
        </p:nvSpPr>
        <p:spPr>
          <a:xfrm>
            <a:off x="7416800" y="2119486"/>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A1BE0D14-0996-4790-B6DB-7B78F289F867}"/>
              </a:ext>
            </a:extLst>
          </p:cNvPr>
          <p:cNvSpPr txBox="1"/>
          <p:nvPr/>
        </p:nvSpPr>
        <p:spPr>
          <a:xfrm>
            <a:off x="7786206" y="3969217"/>
            <a:ext cx="4286974"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OAuth everywhere</a:t>
            </a:r>
            <a:endParaRPr lang="en-US" dirty="0">
              <a:solidFill>
                <a:srgbClr val="FD7D00"/>
              </a:solidFill>
              <a:latin typeface="Segoe Print" panose="02000600000000000000" pitchFamily="2" charset="0"/>
            </a:endParaRPr>
          </a:p>
        </p:txBody>
      </p:sp>
      <p:sp>
        <p:nvSpPr>
          <p:cNvPr id="116" name="Right Bracket 115">
            <a:extLst>
              <a:ext uri="{FF2B5EF4-FFF2-40B4-BE49-F238E27FC236}">
                <a16:creationId xmlns:a16="http://schemas.microsoft.com/office/drawing/2014/main" id="{312F07D0-33EF-4135-91D9-05C3D17FDA8D}"/>
              </a:ext>
            </a:extLst>
          </p:cNvPr>
          <p:cNvSpPr/>
          <p:nvPr/>
        </p:nvSpPr>
        <p:spPr>
          <a:xfrm>
            <a:off x="7416800" y="3202069"/>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7F8129E8-090A-4771-928A-BF503370BD2A}"/>
              </a:ext>
            </a:extLst>
          </p:cNvPr>
          <p:cNvSpPr txBox="1"/>
          <p:nvPr/>
        </p:nvSpPr>
        <p:spPr>
          <a:xfrm>
            <a:off x="7786206" y="5520855"/>
            <a:ext cx="4405794" cy="461665"/>
          </a:xfrm>
          <a:prstGeom prst="rect">
            <a:avLst/>
          </a:prstGeom>
          <a:noFill/>
        </p:spPr>
        <p:txBody>
          <a:bodyPr wrap="square" rtlCol="0">
            <a:spAutoFit/>
          </a:bodyPr>
          <a:lstStyle/>
          <a:p>
            <a:r>
              <a:rPr lang="en-US" sz="2400" dirty="0" err="1">
                <a:solidFill>
                  <a:srgbClr val="FD7D00"/>
                </a:solidFill>
                <a:latin typeface="Segoe Print" panose="02000600000000000000" pitchFamily="2" charset="0"/>
              </a:rPr>
              <a:t>Enterprisey</a:t>
            </a:r>
            <a:r>
              <a:rPr lang="en-US" sz="2400" dirty="0">
                <a:solidFill>
                  <a:srgbClr val="FD7D00"/>
                </a:solidFill>
                <a:latin typeface="Segoe Print" panose="02000600000000000000" pitchFamily="2" charset="0"/>
              </a:rPr>
              <a:t> XML stuff</a:t>
            </a:r>
            <a:endParaRPr lang="en-US" dirty="0">
              <a:solidFill>
                <a:srgbClr val="FD7D00"/>
              </a:solidFill>
              <a:latin typeface="Segoe Print" panose="02000600000000000000" pitchFamily="2" charset="0"/>
            </a:endParaRPr>
          </a:p>
        </p:txBody>
      </p:sp>
      <p:sp>
        <p:nvSpPr>
          <p:cNvPr id="118" name="Right Bracket 117">
            <a:extLst>
              <a:ext uri="{FF2B5EF4-FFF2-40B4-BE49-F238E27FC236}">
                <a16:creationId xmlns:a16="http://schemas.microsoft.com/office/drawing/2014/main" id="{5FF349D7-BD99-47D7-8764-3476A85E740D}"/>
              </a:ext>
            </a:extLst>
          </p:cNvPr>
          <p:cNvSpPr/>
          <p:nvPr/>
        </p:nvSpPr>
        <p:spPr>
          <a:xfrm>
            <a:off x="7416800" y="5306362"/>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4187558"/>
      </p:ext>
    </p:extLst>
  </p:cSld>
  <p:clrMapOvr>
    <a:masterClrMapping/>
  </p:clrMapOvr>
  <p:transition spd="med" advTm="7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232 0 " pathEditMode="relative" rAng="0" ptsTypes="AA">
                                      <p:cBhvr>
                                        <p:cTn id="6" dur="750" fill="hold"/>
                                        <p:tgtEl>
                                          <p:spTgt spid="5"/>
                                        </p:tgtEl>
                                        <p:attrNameLst>
                                          <p:attrName>ppt_x</p:attrName>
                                          <p:attrName>ppt_y</p:attrName>
                                        </p:attrNameLst>
                                      </p:cBhvr>
                                      <p:rCtr x="-17122" y="0"/>
                                    </p:animMotion>
                                  </p:childTnLst>
                                </p:cTn>
                              </p:par>
                              <p:par>
                                <p:cTn id="7" presetID="42" presetClass="path" presetSubtype="0" accel="50000" decel="50000" fill="hold" grpId="0" nodeType="withEffect">
                                  <p:stCondLst>
                                    <p:cond delay="0"/>
                                  </p:stCondLst>
                                  <p:childTnLst>
                                    <p:animMotion origin="layout" path="M -0.0013 0 L -0.71159 0 " pathEditMode="relative" rAng="0" ptsTypes="AA">
                                      <p:cBhvr>
                                        <p:cTn id="8" dur="750" fill="hold"/>
                                        <p:tgtEl>
                                          <p:spTgt spid="4"/>
                                        </p:tgtEl>
                                        <p:attrNameLst>
                                          <p:attrName>ppt_x</p:attrName>
                                          <p:attrName>ppt_y</p:attrName>
                                        </p:attrNameLst>
                                      </p:cBhvr>
                                      <p:rCtr x="-35521" y="0"/>
                                    </p:animMotion>
                                  </p:childTnLst>
                                </p:cTn>
                              </p:par>
                              <p:par>
                                <p:cTn id="9" presetID="10" presetClass="exit" presetSubtype="0" fill="hold" grpId="0" nodeType="withEffect">
                                  <p:stCondLst>
                                    <p:cond delay="25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xit" presetSubtype="0" fill="hold" grpId="0" nodeType="withEffect">
                                  <p:stCondLst>
                                    <p:cond delay="250"/>
                                  </p:stCondLst>
                                  <p:childTnLst>
                                    <p:animEffect transition="out" filter="fade">
                                      <p:cBhvr>
                                        <p:cTn id="13" dur="500"/>
                                        <p:tgtEl>
                                          <p:spTgt spid="110"/>
                                        </p:tgtEl>
                                      </p:cBhvr>
                                    </p:animEffect>
                                    <p:set>
                                      <p:cBhvr>
                                        <p:cTn id="14" dur="1" fill="hold">
                                          <p:stCondLst>
                                            <p:cond delay="499"/>
                                          </p:stCondLst>
                                        </p:cTn>
                                        <p:tgtEl>
                                          <p:spTgt spid="110"/>
                                        </p:tgtEl>
                                        <p:attrNameLst>
                                          <p:attrName>style.visibility</p:attrName>
                                        </p:attrNameLst>
                                      </p:cBhvr>
                                      <p:to>
                                        <p:strVal val="hidden"/>
                                      </p:to>
                                    </p:set>
                                  </p:childTnLst>
                                </p:cTn>
                              </p:par>
                              <p:par>
                                <p:cTn id="15" presetID="10" presetClass="exit" presetSubtype="0" fill="hold" grpId="0" nodeType="withEffect">
                                  <p:stCondLst>
                                    <p:cond delay="250"/>
                                  </p:stCondLst>
                                  <p:childTnLst>
                                    <p:animEffect transition="out" filter="fade">
                                      <p:cBhvr>
                                        <p:cTn id="16" dur="500"/>
                                        <p:tgtEl>
                                          <p:spTgt spid="113"/>
                                        </p:tgtEl>
                                      </p:cBhvr>
                                    </p:animEffect>
                                    <p:set>
                                      <p:cBhvr>
                                        <p:cTn id="17" dur="1" fill="hold">
                                          <p:stCondLst>
                                            <p:cond delay="499"/>
                                          </p:stCondLst>
                                        </p:cTn>
                                        <p:tgtEl>
                                          <p:spTgt spid="113"/>
                                        </p:tgtEl>
                                        <p:attrNameLst>
                                          <p:attrName>style.visibility</p:attrName>
                                        </p:attrNameLst>
                                      </p:cBhvr>
                                      <p:to>
                                        <p:strVal val="hidden"/>
                                      </p:to>
                                    </p:set>
                                  </p:childTnLst>
                                </p:cTn>
                              </p:par>
                              <p:par>
                                <p:cTn id="18" presetID="10" presetClass="exit" presetSubtype="0" fill="hold" grpId="0" nodeType="withEffect">
                                  <p:stCondLst>
                                    <p:cond delay="250"/>
                                  </p:stCondLst>
                                  <p:childTnLst>
                                    <p:animEffect transition="out" filter="fade">
                                      <p:cBhvr>
                                        <p:cTn id="19" dur="500"/>
                                        <p:tgtEl>
                                          <p:spTgt spid="114"/>
                                        </p:tgtEl>
                                      </p:cBhvr>
                                    </p:animEffect>
                                    <p:set>
                                      <p:cBhvr>
                                        <p:cTn id="20" dur="1" fill="hold">
                                          <p:stCondLst>
                                            <p:cond delay="499"/>
                                          </p:stCondLst>
                                        </p:cTn>
                                        <p:tgtEl>
                                          <p:spTgt spid="114"/>
                                        </p:tgtEl>
                                        <p:attrNameLst>
                                          <p:attrName>style.visibility</p:attrName>
                                        </p:attrNameLst>
                                      </p:cBhvr>
                                      <p:to>
                                        <p:strVal val="hidden"/>
                                      </p:to>
                                    </p:set>
                                  </p:childTnLst>
                                </p:cTn>
                              </p:par>
                              <p:par>
                                <p:cTn id="21" presetID="10" presetClass="exit" presetSubtype="0" fill="hold" grpId="0" nodeType="withEffect">
                                  <p:stCondLst>
                                    <p:cond delay="250"/>
                                  </p:stCondLst>
                                  <p:childTnLst>
                                    <p:animEffect transition="out" filter="fade">
                                      <p:cBhvr>
                                        <p:cTn id="22" dur="500"/>
                                        <p:tgtEl>
                                          <p:spTgt spid="115"/>
                                        </p:tgtEl>
                                      </p:cBhvr>
                                    </p:animEffect>
                                    <p:set>
                                      <p:cBhvr>
                                        <p:cTn id="23" dur="1" fill="hold">
                                          <p:stCondLst>
                                            <p:cond delay="499"/>
                                          </p:stCondLst>
                                        </p:cTn>
                                        <p:tgtEl>
                                          <p:spTgt spid="115"/>
                                        </p:tgtEl>
                                        <p:attrNameLst>
                                          <p:attrName>style.visibility</p:attrName>
                                        </p:attrNameLst>
                                      </p:cBhvr>
                                      <p:to>
                                        <p:strVal val="hidden"/>
                                      </p:to>
                                    </p:set>
                                  </p:childTnLst>
                                </p:cTn>
                              </p:par>
                              <p:par>
                                <p:cTn id="24" presetID="10" presetClass="exit" presetSubtype="0" fill="hold" grpId="0" nodeType="withEffect">
                                  <p:stCondLst>
                                    <p:cond delay="250"/>
                                  </p:stCondLst>
                                  <p:childTnLst>
                                    <p:animEffect transition="out" filter="fade">
                                      <p:cBhvr>
                                        <p:cTn id="25" dur="500"/>
                                        <p:tgtEl>
                                          <p:spTgt spid="116"/>
                                        </p:tgtEl>
                                      </p:cBhvr>
                                    </p:animEffect>
                                    <p:set>
                                      <p:cBhvr>
                                        <p:cTn id="26" dur="1" fill="hold">
                                          <p:stCondLst>
                                            <p:cond delay="499"/>
                                          </p:stCondLst>
                                        </p:cTn>
                                        <p:tgtEl>
                                          <p:spTgt spid="116"/>
                                        </p:tgtEl>
                                        <p:attrNameLst>
                                          <p:attrName>style.visibility</p:attrName>
                                        </p:attrNameLst>
                                      </p:cBhvr>
                                      <p:to>
                                        <p:strVal val="hidden"/>
                                      </p:to>
                                    </p:set>
                                  </p:childTnLst>
                                </p:cTn>
                              </p:par>
                              <p:par>
                                <p:cTn id="27" presetID="10" presetClass="exit" presetSubtype="0" fill="hold" grpId="0" nodeType="withEffect">
                                  <p:stCondLst>
                                    <p:cond delay="250"/>
                                  </p:stCondLst>
                                  <p:childTnLst>
                                    <p:animEffect transition="out" filter="fade">
                                      <p:cBhvr>
                                        <p:cTn id="28" dur="500"/>
                                        <p:tgtEl>
                                          <p:spTgt spid="117"/>
                                        </p:tgtEl>
                                      </p:cBhvr>
                                    </p:animEffect>
                                    <p:set>
                                      <p:cBhvr>
                                        <p:cTn id="29" dur="1" fill="hold">
                                          <p:stCondLst>
                                            <p:cond delay="499"/>
                                          </p:stCondLst>
                                        </p:cTn>
                                        <p:tgtEl>
                                          <p:spTgt spid="117"/>
                                        </p:tgtEl>
                                        <p:attrNameLst>
                                          <p:attrName>style.visibility</p:attrName>
                                        </p:attrNameLst>
                                      </p:cBhvr>
                                      <p:to>
                                        <p:strVal val="hidden"/>
                                      </p:to>
                                    </p:set>
                                  </p:childTnLst>
                                </p:cTn>
                              </p:par>
                              <p:par>
                                <p:cTn id="30" presetID="10" presetClass="exit" presetSubtype="0" fill="hold" grpId="0" nodeType="withEffect">
                                  <p:stCondLst>
                                    <p:cond delay="250"/>
                                  </p:stCondLst>
                                  <p:childTnLst>
                                    <p:animEffect transition="out" filter="fade">
                                      <p:cBhvr>
                                        <p:cTn id="31" dur="500"/>
                                        <p:tgtEl>
                                          <p:spTgt spid="118"/>
                                        </p:tgtEl>
                                      </p:cBhvr>
                                    </p:animEffect>
                                    <p:set>
                                      <p:cBhvr>
                                        <p:cTn id="3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110" grpId="0" animBg="1"/>
      <p:bldP spid="113" grpId="0"/>
      <p:bldP spid="114" grpId="0" animBg="1"/>
      <p:bldP spid="115" grpId="0"/>
      <p:bldP spid="116" grpId="0" animBg="1"/>
      <p:bldP spid="117" grpId="0"/>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Tree>
    <p:extLst>
      <p:ext uri="{BB962C8B-B14F-4D97-AF65-F5344CB8AC3E}">
        <p14:creationId xmlns:p14="http://schemas.microsoft.com/office/powerpoint/2010/main" val="2774869843"/>
      </p:ext>
    </p:extLst>
  </p:cSld>
  <p:clrMapOvr>
    <a:masterClrMapping/>
  </p:clrMapOvr>
  <mc:AlternateContent xmlns:mc="http://schemas.openxmlformats.org/markup-compatibility/2006" xmlns:p14="http://schemas.microsoft.com/office/powerpoint/2010/main">
    <mc:Choice Requires="p14">
      <p:transition spd="slow" p14:dur="2000" advTm="500"/>
    </mc:Choice>
    <mc:Fallback xmlns="">
      <p:transition spd="slow"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5">
                                            <p:txEl>
                                              <p:pRg st="1" end="1"/>
                                            </p:txEl>
                                          </p:spTgt>
                                        </p:tgtEl>
                                        <p:attrNameLst>
                                          <p:attrName>style.color</p:attrName>
                                        </p:attrNameLst>
                                      </p:cBhvr>
                                      <p:to>
                                        <a:srgbClr val="747272"/>
                                      </p:to>
                                    </p:animClr>
                                  </p:childTnLst>
                                </p:cTn>
                              </p:par>
                              <p:par>
                                <p:cTn id="7" presetID="3" presetClass="emph" presetSubtype="2" fill="hold" nodeType="withEffect">
                                  <p:stCondLst>
                                    <p:cond delay="0"/>
                                  </p:stCondLst>
                                  <p:childTnLst>
                                    <p:animClr clrSpc="rgb" dir="cw">
                                      <p:cBhvr override="childStyle">
                                        <p:cTn id="8" dur="500" fill="hold"/>
                                        <p:tgtEl>
                                          <p:spTgt spid="5">
                                            <p:txEl>
                                              <p:pRg st="2" end="2"/>
                                            </p:txEl>
                                          </p:spTgt>
                                        </p:tgtEl>
                                        <p:attrNameLst>
                                          <p:attrName>style.color</p:attrName>
                                        </p:attrNameLst>
                                      </p:cBhvr>
                                      <p:to>
                                        <a:srgbClr val="747272"/>
                                      </p:to>
                                    </p:animClr>
                                  </p:childTnLst>
                                </p:cTn>
                              </p:par>
                              <p:par>
                                <p:cTn id="9" presetID="3" presetClass="emph" presetSubtype="2" fill="hold" nodeType="withEffect">
                                  <p:stCondLst>
                                    <p:cond delay="0"/>
                                  </p:stCondLst>
                                  <p:childTnLst>
                                    <p:animClr clrSpc="rgb" dir="cw">
                                      <p:cBhvr override="childStyle">
                                        <p:cTn id="10" dur="500" fill="hold"/>
                                        <p:tgtEl>
                                          <p:spTgt spid="5">
                                            <p:txEl>
                                              <p:pRg st="3" end="3"/>
                                            </p:txEl>
                                          </p:spTgt>
                                        </p:tgtEl>
                                        <p:attrNameLst>
                                          <p:attrName>style.color</p:attrName>
                                        </p:attrNameLst>
                                      </p:cBhvr>
                                      <p:to>
                                        <a:srgbClr val="747272"/>
                                      </p:to>
                                    </p:animClr>
                                  </p:childTnLst>
                                </p:cTn>
                              </p:par>
                              <p:par>
                                <p:cTn id="11" presetID="3" presetClass="emph" presetSubtype="2" fill="hold" nodeType="withEffect">
                                  <p:stCondLst>
                                    <p:cond delay="0"/>
                                  </p:stCondLst>
                                  <p:childTnLst>
                                    <p:animClr clrSpc="rgb" dir="cw">
                                      <p:cBhvr override="childStyle">
                                        <p:cTn id="12" dur="500" fill="hold"/>
                                        <p:tgtEl>
                                          <p:spTgt spid="5">
                                            <p:txEl>
                                              <p:pRg st="4" end="4"/>
                                            </p:txEl>
                                          </p:spTgt>
                                        </p:tgtEl>
                                        <p:attrNameLst>
                                          <p:attrName>style.color</p:attrName>
                                        </p:attrNameLst>
                                      </p:cBhvr>
                                      <p:to>
                                        <a:srgbClr val="747272"/>
                                      </p:to>
                                    </p:animClr>
                                  </p:childTnLst>
                                </p:cTn>
                              </p:par>
                              <p:par>
                                <p:cTn id="13" presetID="3" presetClass="emph" presetSubtype="2" fill="hold" nodeType="withEffect">
                                  <p:stCondLst>
                                    <p:cond delay="0"/>
                                  </p:stCondLst>
                                  <p:childTnLst>
                                    <p:animClr clrSpc="rgb" dir="cw">
                                      <p:cBhvr override="childStyle">
                                        <p:cTn id="14" dur="500" fill="hold"/>
                                        <p:tgtEl>
                                          <p:spTgt spid="5">
                                            <p:txEl>
                                              <p:pRg st="5" end="5"/>
                                            </p:txEl>
                                          </p:spTgt>
                                        </p:tgtEl>
                                        <p:attrNameLst>
                                          <p:attrName>style.color</p:attrName>
                                        </p:attrNameLst>
                                      </p:cBhvr>
                                      <p:to>
                                        <a:srgbClr val="747272"/>
                                      </p:to>
                                    </p:animClr>
                                  </p:childTnLst>
                                </p:cTn>
                              </p:par>
                              <p:par>
                                <p:cTn id="15" presetID="3" presetClass="emph" presetSubtype="2" fill="hold" nodeType="withEffect">
                                  <p:stCondLst>
                                    <p:cond delay="0"/>
                                  </p:stCondLst>
                                  <p:childTnLst>
                                    <p:animClr clrSpc="rgb" dir="cw">
                                      <p:cBhvr override="childStyle">
                                        <p:cTn id="16" dur="500" fill="hold"/>
                                        <p:tgtEl>
                                          <p:spTgt spid="5">
                                            <p:txEl>
                                              <p:pRg st="6" end="6"/>
                                            </p:txEl>
                                          </p:spTgt>
                                        </p:tgtEl>
                                        <p:attrNameLst>
                                          <p:attrName>style.color</p:attrName>
                                        </p:attrNameLst>
                                      </p:cBhvr>
                                      <p:to>
                                        <a:srgbClr val="747272"/>
                                      </p:to>
                                    </p:animClr>
                                  </p:childTnLst>
                                </p:cTn>
                              </p:par>
                              <p:par>
                                <p:cTn id="17" presetID="3" presetClass="emph" presetSubtype="2" fill="hold" nodeType="withEffect">
                                  <p:stCondLst>
                                    <p:cond delay="0"/>
                                  </p:stCondLst>
                                  <p:childTnLst>
                                    <p:animClr clrSpc="rgb" dir="cw">
                                      <p:cBhvr override="childStyle">
                                        <p:cTn id="18" dur="500" fill="hold"/>
                                        <p:tgtEl>
                                          <p:spTgt spid="5">
                                            <p:txEl>
                                              <p:pRg st="7" end="7"/>
                                            </p:txEl>
                                          </p:spTgt>
                                        </p:tgtEl>
                                        <p:attrNameLst>
                                          <p:attrName>style.color</p:attrName>
                                        </p:attrNameLst>
                                      </p:cBhvr>
                                      <p:to>
                                        <a:srgbClr val="747272"/>
                                      </p:to>
                                    </p:animClr>
                                  </p:childTnLst>
                                </p:cTn>
                              </p:par>
                              <p:par>
                                <p:cTn id="19" presetID="3" presetClass="emph" presetSubtype="2" fill="hold" nodeType="withEffect">
                                  <p:stCondLst>
                                    <p:cond delay="0"/>
                                  </p:stCondLst>
                                  <p:childTnLst>
                                    <p:animClr clrSpc="rgb" dir="cw">
                                      <p:cBhvr override="childStyle">
                                        <p:cTn id="20" dur="500" fill="hold"/>
                                        <p:tgtEl>
                                          <p:spTgt spid="5">
                                            <p:txEl>
                                              <p:pRg st="8" end="8"/>
                                            </p:txEl>
                                          </p:spTgt>
                                        </p:tgtEl>
                                        <p:attrNameLst>
                                          <p:attrName>style.color</p:attrName>
                                        </p:attrNameLst>
                                      </p:cBhvr>
                                      <p:to>
                                        <a:srgbClr val="747272"/>
                                      </p:to>
                                    </p:animClr>
                                  </p:childTnLst>
                                </p:cTn>
                              </p:par>
                              <p:par>
                                <p:cTn id="21" presetID="3" presetClass="emph" presetSubtype="2" fill="hold" nodeType="withEffect">
                                  <p:stCondLst>
                                    <p:cond delay="0"/>
                                  </p:stCondLst>
                                  <p:childTnLst>
                                    <p:animClr clrSpc="rgb" dir="cw">
                                      <p:cBhvr override="childStyle">
                                        <p:cTn id="22" dur="500" fill="hold"/>
                                        <p:tgtEl>
                                          <p:spTgt spid="5">
                                            <p:txEl>
                                              <p:pRg st="9" end="9"/>
                                            </p:txEl>
                                          </p:spTgt>
                                        </p:tgtEl>
                                        <p:attrNameLst>
                                          <p:attrName>style.color</p:attrName>
                                        </p:attrNameLst>
                                      </p:cBhvr>
                                      <p:to>
                                        <a:srgbClr val="747272"/>
                                      </p:to>
                                    </p:animClr>
                                  </p:childTnLst>
                                </p:cTn>
                              </p:par>
                              <p:par>
                                <p:cTn id="23" presetID="3" presetClass="emph" presetSubtype="2" fill="hold" nodeType="withEffect">
                                  <p:stCondLst>
                                    <p:cond delay="0"/>
                                  </p:stCondLst>
                                  <p:childTnLst>
                                    <p:animClr clrSpc="rgb" dir="cw">
                                      <p:cBhvr override="childStyle">
                                        <p:cTn id="24" dur="500" fill="hold"/>
                                        <p:tgtEl>
                                          <p:spTgt spid="5">
                                            <p:txEl>
                                              <p:pRg st="10" end="10"/>
                                            </p:txEl>
                                          </p:spTgt>
                                        </p:tgtEl>
                                        <p:attrNameLst>
                                          <p:attrName>style.color</p:attrName>
                                        </p:attrNameLst>
                                      </p:cBhvr>
                                      <p:to>
                                        <a:srgbClr val="74727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u="sng" dirty="0">
                <a:solidFill>
                  <a:schemeClr val="bg1"/>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5F2CDEA2-3B6A-44C2-9C8E-3101072C10D8}"/>
              </a:ext>
            </a:extLst>
          </p:cNvPr>
          <p:cNvSpPr>
            <a:spLocks noGrp="1"/>
          </p:cNvSpPr>
          <p:nvPr>
            <p:ph idx="1"/>
          </p:nvPr>
        </p:nvSpPr>
        <p:spPr>
          <a:xfrm>
            <a:off x="3735092" y="1176251"/>
            <a:ext cx="8456908" cy="4505498"/>
          </a:xfrm>
        </p:spPr>
        <p:txBody>
          <a:bodyPr>
            <a:noAutofit/>
          </a:bodyPr>
          <a:lstStyle/>
          <a:p>
            <a:r>
              <a:rPr lang="en-US" sz="3200" dirty="0">
                <a:solidFill>
                  <a:srgbClr val="333F50"/>
                </a:solidFill>
              </a:rPr>
              <a:t>“Reverse TLS” – proves client identity to server</a:t>
            </a:r>
          </a:p>
          <a:p>
            <a:endParaRPr lang="en-US" sz="3200" dirty="0">
              <a:solidFill>
                <a:srgbClr val="333F50"/>
              </a:solidFill>
            </a:endParaRPr>
          </a:p>
          <a:p>
            <a:r>
              <a:rPr lang="en-US" sz="3200" dirty="0">
                <a:solidFill>
                  <a:srgbClr val="333F50"/>
                </a:solidFill>
              </a:rPr>
              <a:t>No usernames or passwords</a:t>
            </a:r>
          </a:p>
          <a:p>
            <a:endParaRPr lang="en-US" sz="3200" dirty="0">
              <a:solidFill>
                <a:srgbClr val="333F50"/>
              </a:solidFill>
            </a:endParaRPr>
          </a:p>
          <a:p>
            <a:r>
              <a:rPr lang="en-US" sz="3200" dirty="0">
                <a:solidFill>
                  <a:srgbClr val="333F50"/>
                </a:solidFill>
              </a:rPr>
              <a:t>Ideal for internal apps, not public facing</a:t>
            </a:r>
          </a:p>
          <a:p>
            <a:endParaRPr lang="en-US" sz="3200" dirty="0">
              <a:solidFill>
                <a:srgbClr val="333F50"/>
              </a:solidFill>
            </a:endParaRPr>
          </a:p>
          <a:p>
            <a:r>
              <a:rPr lang="en-US" sz="3200" dirty="0">
                <a:solidFill>
                  <a:srgbClr val="333F50"/>
                </a:solidFill>
              </a:rPr>
              <a:t>On IIS, only “simple” w/ Active Directory</a:t>
            </a:r>
          </a:p>
          <a:p>
            <a:endParaRPr lang="en-US" sz="3200" dirty="0">
              <a:solidFill>
                <a:srgbClr val="333F50"/>
              </a:solidFill>
            </a:endParaRPr>
          </a:p>
          <a:p>
            <a:pPr marL="0" indent="0">
              <a:buNone/>
            </a:pPr>
            <a:endParaRPr lang="en-US" sz="3200" dirty="0">
              <a:solidFill>
                <a:srgbClr val="333F50"/>
              </a:solidFill>
            </a:endParaRPr>
          </a:p>
          <a:p>
            <a:endParaRPr lang="en-US" sz="3200" dirty="0">
              <a:solidFill>
                <a:srgbClr val="333F50"/>
              </a:solidFill>
            </a:endParaRPr>
          </a:p>
          <a:p>
            <a:pPr>
              <a:buFont typeface="Corbel" panose="020B0503020204020204" pitchFamily="34" charset="0"/>
              <a:buChar char="+"/>
            </a:pPr>
            <a:endParaRPr lang="en-US" sz="3200" dirty="0">
              <a:solidFill>
                <a:srgbClr val="333F50"/>
              </a:solidFill>
            </a:endParaRPr>
          </a:p>
          <a:p>
            <a:pPr marL="0" indent="0">
              <a:buNone/>
            </a:pPr>
            <a:endParaRPr lang="en-US" sz="3200" dirty="0">
              <a:solidFill>
                <a:srgbClr val="333F50"/>
              </a:solidFill>
            </a:endParaRPr>
          </a:p>
        </p:txBody>
      </p:sp>
    </p:spTree>
    <p:extLst>
      <p:ext uri="{BB962C8B-B14F-4D97-AF65-F5344CB8AC3E}">
        <p14:creationId xmlns:p14="http://schemas.microsoft.com/office/powerpoint/2010/main" val="25897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7" name="Picture 6">
            <a:extLst>
              <a:ext uri="{FF2B5EF4-FFF2-40B4-BE49-F238E27FC236}">
                <a16:creationId xmlns:a16="http://schemas.microsoft.com/office/drawing/2014/main" id="{31B6569F-03D0-4E20-B88A-55341018293D}"/>
              </a:ext>
            </a:extLst>
          </p:cNvPr>
          <p:cNvPicPr>
            <a:picLocks noChangeAspect="1"/>
          </p:cNvPicPr>
          <p:nvPr/>
        </p:nvPicPr>
        <p:blipFill>
          <a:blip r:embed="rId3"/>
          <a:stretch>
            <a:fillRect/>
          </a:stretch>
        </p:blipFill>
        <p:spPr>
          <a:xfrm>
            <a:off x="3751881" y="2791203"/>
            <a:ext cx="8260395" cy="1275594"/>
          </a:xfrm>
          <a:prstGeom prst="rect">
            <a:avLst/>
          </a:prstGeom>
        </p:spPr>
      </p:pic>
      <p:pic>
        <p:nvPicPr>
          <p:cNvPr id="8" name="Picture 7">
            <a:extLst>
              <a:ext uri="{FF2B5EF4-FFF2-40B4-BE49-F238E27FC236}">
                <a16:creationId xmlns:a16="http://schemas.microsoft.com/office/drawing/2014/main" id="{D7BCBC38-8E50-4CFC-9ACF-4F086B986562}"/>
              </a:ext>
            </a:extLst>
          </p:cNvPr>
          <p:cNvPicPr>
            <a:picLocks noChangeAspect="1"/>
          </p:cNvPicPr>
          <p:nvPr/>
        </p:nvPicPr>
        <p:blipFill>
          <a:blip r:embed="rId4"/>
          <a:stretch>
            <a:fillRect/>
          </a:stretch>
        </p:blipFill>
        <p:spPr>
          <a:xfrm>
            <a:off x="3631468" y="5166733"/>
            <a:ext cx="8390860" cy="304169"/>
          </a:xfrm>
          <a:prstGeom prst="rect">
            <a:avLst/>
          </a:prstGeom>
        </p:spPr>
      </p:pic>
    </p:spTree>
    <p:extLst>
      <p:ext uri="{BB962C8B-B14F-4D97-AF65-F5344CB8AC3E}">
        <p14:creationId xmlns:p14="http://schemas.microsoft.com/office/powerpoint/2010/main" val="242141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F27D8182-3339-4980-93FD-23292ACEF68C}"/>
              </a:ext>
            </a:extLst>
          </p:cNvPr>
          <p:cNvSpPr>
            <a:spLocks noGrp="1"/>
          </p:cNvSpPr>
          <p:nvPr>
            <p:ph idx="1"/>
          </p:nvPr>
        </p:nvSpPr>
        <p:spPr>
          <a:xfrm>
            <a:off x="3772096" y="626694"/>
            <a:ext cx="8380357" cy="4968193"/>
          </a:xfrm>
        </p:spPr>
        <p:txBody>
          <a:bodyPr>
            <a:noAutofit/>
          </a:bodyPr>
          <a:lstStyle/>
          <a:p>
            <a:r>
              <a:rPr lang="en-US" sz="3200" dirty="0">
                <a:solidFill>
                  <a:srgbClr val="333F50"/>
                </a:solidFill>
              </a:rPr>
              <a:t>Active Directory supported “out of the box” on IIS</a:t>
            </a:r>
          </a:p>
          <a:p>
            <a:endParaRPr lang="en-US" sz="3200" dirty="0">
              <a:solidFill>
                <a:srgbClr val="333F50"/>
              </a:solidFill>
            </a:endParaRPr>
          </a:p>
          <a:p>
            <a:endParaRPr lang="en-US" sz="3200" dirty="0">
              <a:solidFill>
                <a:srgbClr val="333F50"/>
              </a:solidFill>
            </a:endParaRPr>
          </a:p>
          <a:p>
            <a:endParaRPr lang="en-US" sz="3200" dirty="0">
              <a:solidFill>
                <a:srgbClr val="333F50"/>
              </a:solidFill>
            </a:endParaRPr>
          </a:p>
          <a:p>
            <a:endParaRPr lang="en-US" sz="3200" dirty="0">
              <a:solidFill>
                <a:srgbClr val="333F50"/>
              </a:solidFill>
            </a:endParaRPr>
          </a:p>
          <a:p>
            <a:r>
              <a:rPr lang="en-US" sz="3200" dirty="0">
                <a:solidFill>
                  <a:srgbClr val="333F50"/>
                </a:solidFill>
              </a:rPr>
              <a:t>Easily authenticate against custom database (ASP.NET, </a:t>
            </a:r>
            <a:r>
              <a:rPr lang="en-US" sz="3200" dirty="0" err="1">
                <a:solidFill>
                  <a:srgbClr val="333F50"/>
                </a:solidFill>
              </a:rPr>
              <a:t>WebAPI</a:t>
            </a:r>
            <a:r>
              <a:rPr lang="en-US" sz="3200" dirty="0">
                <a:solidFill>
                  <a:srgbClr val="333F50"/>
                </a:solidFill>
              </a:rPr>
              <a:t>, OWIN)</a:t>
            </a:r>
          </a:p>
        </p:txBody>
      </p:sp>
      <p:pic>
        <p:nvPicPr>
          <p:cNvPr id="10" name="Picture 9">
            <a:extLst>
              <a:ext uri="{FF2B5EF4-FFF2-40B4-BE49-F238E27FC236}">
                <a16:creationId xmlns:a16="http://schemas.microsoft.com/office/drawing/2014/main" id="{C61D42EA-602D-48B9-9DF7-07CE3BDC145D}"/>
              </a:ext>
            </a:extLst>
          </p:cNvPr>
          <p:cNvPicPr>
            <a:picLocks noChangeAspect="1"/>
          </p:cNvPicPr>
          <p:nvPr/>
        </p:nvPicPr>
        <p:blipFill>
          <a:blip r:embed="rId3"/>
          <a:stretch>
            <a:fillRect/>
          </a:stretch>
        </p:blipFill>
        <p:spPr>
          <a:xfrm>
            <a:off x="4091230" y="1719818"/>
            <a:ext cx="7052052" cy="1620066"/>
          </a:xfrm>
          <a:prstGeom prst="rect">
            <a:avLst/>
          </a:prstGeom>
        </p:spPr>
      </p:pic>
    </p:spTree>
    <p:extLst>
      <p:ext uri="{BB962C8B-B14F-4D97-AF65-F5344CB8AC3E}">
        <p14:creationId xmlns:p14="http://schemas.microsoft.com/office/powerpoint/2010/main" val="148450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55896959-2EDF-498A-82CD-C7FDE2BD91AF}"/>
              </a:ext>
            </a:extLst>
          </p:cNvPr>
          <p:cNvSpPr/>
          <p:nvPr/>
        </p:nvSpPr>
        <p:spPr>
          <a:xfrm>
            <a:off x="3704095" y="674400"/>
            <a:ext cx="8276095" cy="2554545"/>
          </a:xfrm>
          <a:prstGeom prst="rect">
            <a:avLst/>
          </a:prstGeom>
        </p:spPr>
        <p:txBody>
          <a:bodyPr wrap="square">
            <a:spAutoFit/>
          </a:bodyPr>
          <a:lstStyle/>
          <a:p>
            <a:r>
              <a:rPr lang="en-US" sz="3200" b="1" dirty="0">
                <a:solidFill>
                  <a:srgbClr val="013947"/>
                </a:solidFill>
                <a:latin typeface="Corbel" panose="020B0503020204020204" pitchFamily="34" charset="0"/>
              </a:rPr>
              <a:t>Drawbacks to Basic Auth</a:t>
            </a:r>
          </a:p>
          <a:p>
            <a:endParaRPr lang="en-US" sz="3200" dirty="0">
              <a:solidFill>
                <a:srgbClr val="013947"/>
              </a:solidFill>
              <a:latin typeface="Corbel" panose="020B0503020204020204" pitchFamily="34" charset="0"/>
            </a:endParaRPr>
          </a:p>
          <a:p>
            <a:pPr marL="457200" indent="-457200">
              <a:buFont typeface="Arial" panose="020B0604020202020204" pitchFamily="34" charset="0"/>
              <a:buChar char="•"/>
            </a:pPr>
            <a:r>
              <a:rPr lang="en-US" sz="3200" dirty="0">
                <a:solidFill>
                  <a:srgbClr val="013947"/>
                </a:solidFill>
                <a:latin typeface="Corbel" panose="020B0503020204020204" pitchFamily="34" charset="0"/>
              </a:rPr>
              <a:t>Couples API calls to primary account password</a:t>
            </a:r>
          </a:p>
          <a:p>
            <a:r>
              <a:rPr lang="en-US" sz="3200" dirty="0">
                <a:solidFill>
                  <a:srgbClr val="013947"/>
                </a:solidFill>
                <a:latin typeface="Corbel" panose="020B0503020204020204" pitchFamily="34" charset="0"/>
              </a:rPr>
              <a:t> </a:t>
            </a:r>
          </a:p>
        </p:txBody>
      </p:sp>
      <p:sp>
        <p:nvSpPr>
          <p:cNvPr id="9" name="Rectangle 8">
            <a:extLst>
              <a:ext uri="{FF2B5EF4-FFF2-40B4-BE49-F238E27FC236}">
                <a16:creationId xmlns:a16="http://schemas.microsoft.com/office/drawing/2014/main" id="{C2CB6B73-22D8-42E0-B46D-FEEC37FC33DD}"/>
              </a:ext>
            </a:extLst>
          </p:cNvPr>
          <p:cNvSpPr/>
          <p:nvPr/>
        </p:nvSpPr>
        <p:spPr>
          <a:xfrm>
            <a:off x="3704095" y="2791012"/>
            <a:ext cx="8276095" cy="2062103"/>
          </a:xfrm>
          <a:prstGeom prst="rect">
            <a:avLst/>
          </a:prstGeom>
        </p:spPr>
        <p:txBody>
          <a:bodyPr wrap="square">
            <a:spAutoFit/>
          </a:bodyPr>
          <a:lstStyle/>
          <a:p>
            <a:endParaRPr lang="en-US" sz="3200" dirty="0">
              <a:solidFill>
                <a:srgbClr val="013947"/>
              </a:solidFill>
              <a:latin typeface="Corbel" panose="020B0503020204020204" pitchFamily="34" charset="0"/>
            </a:endParaRPr>
          </a:p>
          <a:p>
            <a:pPr marL="457200" indent="-457200">
              <a:buFont typeface="Arial" panose="020B0604020202020204" pitchFamily="34" charset="0"/>
              <a:buChar char="•"/>
            </a:pPr>
            <a:r>
              <a:rPr lang="en-US" sz="3200" dirty="0">
                <a:solidFill>
                  <a:srgbClr val="013947"/>
                </a:solidFill>
                <a:latin typeface="Corbel" panose="020B0503020204020204" pitchFamily="34" charset="0"/>
              </a:rPr>
              <a:t>Credentials passed as clear text – </a:t>
            </a:r>
            <a:r>
              <a:rPr lang="en-US" sz="3200" b="1" dirty="0">
                <a:solidFill>
                  <a:srgbClr val="013947"/>
                </a:solidFill>
                <a:latin typeface="Corbel" panose="020B0503020204020204" pitchFamily="34" charset="0"/>
              </a:rPr>
              <a:t>requires TLS</a:t>
            </a:r>
            <a:endParaRPr lang="en-US" sz="3200" dirty="0">
              <a:solidFill>
                <a:srgbClr val="013947"/>
              </a:solidFill>
              <a:latin typeface="Corbel" panose="020B0503020204020204" pitchFamily="34" charset="0"/>
            </a:endParaRP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41965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3" name="Overlay 1-1">
            <a:extLst>
              <a:ext uri="{FF2B5EF4-FFF2-40B4-BE49-F238E27FC236}">
                <a16:creationId xmlns:a16="http://schemas.microsoft.com/office/drawing/2014/main" id="{B1585AFF-C75F-4D68-BCD0-884BA4846220}"/>
              </a:ext>
            </a:extLst>
          </p:cNvPr>
          <p:cNvSpPr/>
          <p:nvPr/>
        </p:nvSpPr>
        <p:spPr>
          <a:xfrm>
            <a:off x="5269424" y="2991173"/>
            <a:ext cx="5517395" cy="322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erlay 1-2">
            <a:extLst>
              <a:ext uri="{FF2B5EF4-FFF2-40B4-BE49-F238E27FC236}">
                <a16:creationId xmlns:a16="http://schemas.microsoft.com/office/drawing/2014/main" id="{A70ACC88-4DEC-4713-A6A0-F3FCDF5C5253}"/>
              </a:ext>
            </a:extLst>
          </p:cNvPr>
          <p:cNvSpPr/>
          <p:nvPr/>
        </p:nvSpPr>
        <p:spPr>
          <a:xfrm>
            <a:off x="6971655" y="3428999"/>
            <a:ext cx="4822556" cy="2938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922917"/>
            <a:ext cx="8441411" cy="534267"/>
          </a:xfrm>
          <a:prstGeom prst="rect">
            <a:avLst/>
          </a:prstGeom>
        </p:spPr>
      </p:pic>
    </p:spTree>
    <p:extLst>
      <p:ext uri="{BB962C8B-B14F-4D97-AF65-F5344CB8AC3E}">
        <p14:creationId xmlns:p14="http://schemas.microsoft.com/office/powerpoint/2010/main" val="28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3" name="Overlay 1-1">
            <a:extLst>
              <a:ext uri="{FF2B5EF4-FFF2-40B4-BE49-F238E27FC236}">
                <a16:creationId xmlns:a16="http://schemas.microsoft.com/office/drawing/2014/main" id="{B1585AFF-C75F-4D68-BCD0-884BA4846220}"/>
              </a:ext>
            </a:extLst>
          </p:cNvPr>
          <p:cNvSpPr/>
          <p:nvPr/>
        </p:nvSpPr>
        <p:spPr>
          <a:xfrm>
            <a:off x="5269424" y="2991173"/>
            <a:ext cx="5517395" cy="322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erlay 1-2">
            <a:extLst>
              <a:ext uri="{FF2B5EF4-FFF2-40B4-BE49-F238E27FC236}">
                <a16:creationId xmlns:a16="http://schemas.microsoft.com/office/drawing/2014/main" id="{A70ACC88-4DEC-4713-A6A0-F3FCDF5C5253}"/>
              </a:ext>
            </a:extLst>
          </p:cNvPr>
          <p:cNvSpPr/>
          <p:nvPr/>
        </p:nvSpPr>
        <p:spPr>
          <a:xfrm>
            <a:off x="6971655" y="3428999"/>
            <a:ext cx="4822556" cy="2938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nal overlay">
            <a:extLst>
              <a:ext uri="{FF2B5EF4-FFF2-40B4-BE49-F238E27FC236}">
                <a16:creationId xmlns:a16="http://schemas.microsoft.com/office/drawing/2014/main" id="{3959C196-1164-4A7C-95A1-1E66B2CD3C01}"/>
              </a:ext>
            </a:extLst>
          </p:cNvPr>
          <p:cNvSpPr/>
          <p:nvPr/>
        </p:nvSpPr>
        <p:spPr>
          <a:xfrm>
            <a:off x="5166101" y="4819973"/>
            <a:ext cx="6550618" cy="177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hash img">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922917"/>
            <a:ext cx="8441411" cy="534267"/>
          </a:xfrm>
          <a:prstGeom prst="rect">
            <a:avLst/>
          </a:prstGeom>
        </p:spPr>
      </p:pic>
    </p:spTree>
    <p:extLst>
      <p:ext uri="{BB962C8B-B14F-4D97-AF65-F5344CB8AC3E}">
        <p14:creationId xmlns:p14="http://schemas.microsoft.com/office/powerpoint/2010/main" val="8477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8" name="Final overlay">
            <a:extLst>
              <a:ext uri="{FF2B5EF4-FFF2-40B4-BE49-F238E27FC236}">
                <a16:creationId xmlns:a16="http://schemas.microsoft.com/office/drawing/2014/main" id="{3959C196-1164-4A7C-95A1-1E66B2CD3C01}"/>
              </a:ext>
            </a:extLst>
          </p:cNvPr>
          <p:cNvSpPr/>
          <p:nvPr/>
        </p:nvSpPr>
        <p:spPr>
          <a:xfrm>
            <a:off x="5166101" y="4819973"/>
            <a:ext cx="6550618" cy="177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hash img">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819973"/>
            <a:ext cx="8441411" cy="534267"/>
          </a:xfrm>
          <a:prstGeom prst="rect">
            <a:avLst/>
          </a:prstGeom>
        </p:spPr>
      </p:pic>
    </p:spTree>
    <p:extLst>
      <p:ext uri="{BB962C8B-B14F-4D97-AF65-F5344CB8AC3E}">
        <p14:creationId xmlns:p14="http://schemas.microsoft.com/office/powerpoint/2010/main" val="274472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C905E624-6E16-4160-B4E4-B916EAA18080}"/>
              </a:ext>
            </a:extLst>
          </p:cNvPr>
          <p:cNvSpPr/>
          <p:nvPr/>
        </p:nvSpPr>
        <p:spPr>
          <a:xfrm>
            <a:off x="3704095" y="674400"/>
            <a:ext cx="8276095"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13947"/>
                </a:solidFill>
              </a:rPr>
              <a:t>Easily integrates w/ other standards-based systems</a:t>
            </a:r>
          </a:p>
          <a:p>
            <a:pPr marL="457200" indent="-457200">
              <a:buFont typeface="Arial" panose="020B0604020202020204" pitchFamily="34" charset="0"/>
              <a:buChar char="•"/>
            </a:pPr>
            <a:endParaRPr lang="en-US" sz="3200" dirty="0">
              <a:solidFill>
                <a:srgbClr val="013947"/>
              </a:solidFill>
            </a:endParaRPr>
          </a:p>
          <a:p>
            <a:pPr marL="457200" indent="-457200">
              <a:buFont typeface="Arial" panose="020B0604020202020204" pitchFamily="34" charset="0"/>
              <a:buChar char="•"/>
            </a:pPr>
            <a:r>
              <a:rPr lang="en-US" sz="3200" dirty="0">
                <a:solidFill>
                  <a:srgbClr val="013947"/>
                </a:solidFill>
              </a:rPr>
              <a:t>TLS not required</a:t>
            </a: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248825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Tree>
    <p:extLst>
      <p:ext uri="{BB962C8B-B14F-4D97-AF65-F5344CB8AC3E}">
        <p14:creationId xmlns:p14="http://schemas.microsoft.com/office/powerpoint/2010/main" val="422088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C905E624-6E16-4160-B4E4-B916EAA18080}"/>
              </a:ext>
            </a:extLst>
          </p:cNvPr>
          <p:cNvSpPr/>
          <p:nvPr/>
        </p:nvSpPr>
        <p:spPr>
          <a:xfrm>
            <a:off x="3704095" y="674400"/>
            <a:ext cx="8276095"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13947"/>
                </a:solidFill>
              </a:rPr>
              <a:t>Easily integrates w/ other standards-based systems</a:t>
            </a:r>
          </a:p>
          <a:p>
            <a:pPr marL="457200" indent="-457200">
              <a:buFont typeface="Arial" panose="020B0604020202020204" pitchFamily="34" charset="0"/>
              <a:buChar char="•"/>
            </a:pPr>
            <a:endParaRPr lang="en-US" sz="3200" dirty="0">
              <a:solidFill>
                <a:srgbClr val="013947"/>
              </a:solidFill>
            </a:endParaRPr>
          </a:p>
          <a:p>
            <a:pPr marL="457200" indent="-457200">
              <a:buFont typeface="Arial" panose="020B0604020202020204" pitchFamily="34" charset="0"/>
              <a:buChar char="•"/>
            </a:pPr>
            <a:r>
              <a:rPr lang="en-US" sz="3200" dirty="0">
                <a:solidFill>
                  <a:srgbClr val="013947"/>
                </a:solidFill>
              </a:rPr>
              <a:t>TLS not required</a:t>
            </a:r>
          </a:p>
          <a:p>
            <a:r>
              <a:rPr lang="en-US" sz="3200" dirty="0">
                <a:solidFill>
                  <a:srgbClr val="013947"/>
                </a:solidFill>
                <a:latin typeface="Corbel" panose="020B0503020204020204" pitchFamily="34" charset="0"/>
              </a:rPr>
              <a:t> </a:t>
            </a:r>
          </a:p>
        </p:txBody>
      </p:sp>
      <p:sp>
        <p:nvSpPr>
          <p:cNvPr id="6" name="Rectangle 5">
            <a:extLst>
              <a:ext uri="{FF2B5EF4-FFF2-40B4-BE49-F238E27FC236}">
                <a16:creationId xmlns:a16="http://schemas.microsoft.com/office/drawing/2014/main" id="{8382A901-0712-4A46-88BF-5E9A95246A60}"/>
              </a:ext>
            </a:extLst>
          </p:cNvPr>
          <p:cNvSpPr/>
          <p:nvPr/>
        </p:nvSpPr>
        <p:spPr>
          <a:xfrm>
            <a:off x="3704094" y="3228945"/>
            <a:ext cx="8276095"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Prevents use of strong password encryption!</a:t>
            </a: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32987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DC4AE8-8F7B-4B2A-96B5-01C47644D000}"/>
              </a:ext>
            </a:extLst>
          </p:cNvPr>
          <p:cNvSpPr txBox="1"/>
          <p:nvPr/>
        </p:nvSpPr>
        <p:spPr>
          <a:xfrm>
            <a:off x="4020118" y="627501"/>
            <a:ext cx="6255258"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p>
          <a:p>
            <a:endParaRPr lang="en-US" sz="2400" dirty="0">
              <a:solidFill>
                <a:srgbClr val="FD7D00"/>
              </a:solidFill>
              <a:latin typeface="Segoe Print" panose="02000600000000000000" pitchFamily="2" charset="0"/>
            </a:endParaRPr>
          </a:p>
          <a:p>
            <a:r>
              <a:rPr lang="en-US" sz="2400" dirty="0">
                <a:solidFill>
                  <a:srgbClr val="FD7D00"/>
                </a:solidFill>
                <a:latin typeface="Segoe Print" panose="02000600000000000000" pitchFamily="2" charset="0"/>
              </a:rPr>
              <a:t>Full user credentials passed over wire</a:t>
            </a:r>
            <a:endParaRPr lang="en-US" dirty="0">
              <a:solidFill>
                <a:srgbClr val="FD7D00"/>
              </a:solidFill>
              <a:latin typeface="Segoe Print" panose="02000600000000000000" pitchFamily="2" charset="0"/>
            </a:endParaRPr>
          </a:p>
        </p:txBody>
      </p:sp>
      <p:sp>
        <p:nvSpPr>
          <p:cNvPr id="9" name="Right Bracket 8">
            <a:extLst>
              <a:ext uri="{FF2B5EF4-FFF2-40B4-BE49-F238E27FC236}">
                <a16:creationId xmlns:a16="http://schemas.microsoft.com/office/drawing/2014/main" id="{C35B1197-937E-4EF7-A517-7B0CE354E9D1}"/>
              </a:ext>
            </a:extLst>
          </p:cNvPr>
          <p:cNvSpPr/>
          <p:nvPr/>
        </p:nvSpPr>
        <p:spPr>
          <a:xfrm>
            <a:off x="3650712"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Tree>
    <p:extLst>
      <p:ext uri="{BB962C8B-B14F-4D97-AF65-F5344CB8AC3E}">
        <p14:creationId xmlns:p14="http://schemas.microsoft.com/office/powerpoint/2010/main" val="176455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DC4AE8-8F7B-4B2A-96B5-01C47644D000}"/>
              </a:ext>
            </a:extLst>
          </p:cNvPr>
          <p:cNvSpPr txBox="1"/>
          <p:nvPr/>
        </p:nvSpPr>
        <p:spPr>
          <a:xfrm>
            <a:off x="4020118" y="627501"/>
            <a:ext cx="6255258"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p>
          <a:p>
            <a:endParaRPr lang="en-US" sz="2400" dirty="0">
              <a:solidFill>
                <a:srgbClr val="FD7D00"/>
              </a:solidFill>
              <a:latin typeface="Segoe Print" panose="02000600000000000000" pitchFamily="2" charset="0"/>
            </a:endParaRPr>
          </a:p>
          <a:p>
            <a:r>
              <a:rPr lang="en-US" sz="2400" dirty="0">
                <a:solidFill>
                  <a:srgbClr val="FD7D00"/>
                </a:solidFill>
                <a:latin typeface="Segoe Print" panose="02000600000000000000" pitchFamily="2" charset="0"/>
              </a:rPr>
              <a:t>Full user credentials passed over wire</a:t>
            </a:r>
            <a:endParaRPr lang="en-US" dirty="0">
              <a:solidFill>
                <a:srgbClr val="FD7D00"/>
              </a:solidFill>
              <a:latin typeface="Segoe Print" panose="02000600000000000000" pitchFamily="2" charset="0"/>
            </a:endParaRPr>
          </a:p>
        </p:txBody>
      </p:sp>
      <p:sp>
        <p:nvSpPr>
          <p:cNvPr id="9" name="Right Bracket 8">
            <a:extLst>
              <a:ext uri="{FF2B5EF4-FFF2-40B4-BE49-F238E27FC236}">
                <a16:creationId xmlns:a16="http://schemas.microsoft.com/office/drawing/2014/main" id="{C35B1197-937E-4EF7-A517-7B0CE354E9D1}"/>
              </a:ext>
            </a:extLst>
          </p:cNvPr>
          <p:cNvSpPr/>
          <p:nvPr/>
        </p:nvSpPr>
        <p:spPr>
          <a:xfrm>
            <a:off x="3650712"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Tree>
    <p:extLst>
      <p:ext uri="{BB962C8B-B14F-4D97-AF65-F5344CB8AC3E}">
        <p14:creationId xmlns:p14="http://schemas.microsoft.com/office/powerpoint/2010/main" val="3895673874"/>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3" presetClass="emph" presetSubtype="2" fill="hold" nodeType="withEffect">
                                  <p:stCondLst>
                                    <p:cond delay="0"/>
                                  </p:stCondLst>
                                  <p:childTnLst>
                                    <p:animClr clrSpc="rgb" dir="cw">
                                      <p:cBhvr override="childStyle">
                                        <p:cTn id="12" dur="500" fill="hold"/>
                                        <p:tgtEl>
                                          <p:spTgt spid="5">
                                            <p:txEl>
                                              <p:pRg st="0" end="0"/>
                                            </p:txEl>
                                          </p:spTgt>
                                        </p:tgtEl>
                                        <p:attrNameLst>
                                          <p:attrName>style.color</p:attrName>
                                        </p:attrNameLst>
                                      </p:cBhvr>
                                      <p:to>
                                        <a:srgbClr val="747272"/>
                                      </p:to>
                                    </p:animClr>
                                  </p:childTnLst>
                                </p:cTn>
                              </p:par>
                              <p:par>
                                <p:cTn id="13" presetID="3" presetClass="emph" presetSubtype="2" fill="hold" nodeType="withEffect">
                                  <p:stCondLst>
                                    <p:cond delay="0"/>
                                  </p:stCondLst>
                                  <p:childTnLst>
                                    <p:animClr clrSpc="rgb" dir="cw">
                                      <p:cBhvr override="childStyle">
                                        <p:cTn id="14" dur="500" fill="hold"/>
                                        <p:tgtEl>
                                          <p:spTgt spid="5">
                                            <p:txEl>
                                              <p:pRg st="1" end="1"/>
                                            </p:txEl>
                                          </p:spTgt>
                                        </p:tgtEl>
                                        <p:attrNameLst>
                                          <p:attrName>style.color</p:attrName>
                                        </p:attrNameLst>
                                      </p:cBhvr>
                                      <p:to>
                                        <a:srgbClr val="747272"/>
                                      </p:to>
                                    </p:animClr>
                                  </p:childTnLst>
                                </p:cTn>
                              </p:par>
                              <p:par>
                                <p:cTn id="15" presetID="3" presetClass="emph" presetSubtype="2" fill="hold" nodeType="withEffect">
                                  <p:stCondLst>
                                    <p:cond delay="0"/>
                                  </p:stCondLst>
                                  <p:childTnLst>
                                    <p:animClr clrSpc="rgb" dir="cw">
                                      <p:cBhvr override="childStyle">
                                        <p:cTn id="16" dur="500" fill="hold"/>
                                        <p:tgtEl>
                                          <p:spTgt spid="5">
                                            <p:txEl>
                                              <p:pRg st="2" end="2"/>
                                            </p:txEl>
                                          </p:spTgt>
                                        </p:tgtEl>
                                        <p:attrNameLst>
                                          <p:attrName>style.color</p:attrName>
                                        </p:attrNameLst>
                                      </p:cBhvr>
                                      <p:to>
                                        <a:srgbClr val="747272"/>
                                      </p:to>
                                    </p:animClr>
                                  </p:childTnLst>
                                </p:cTn>
                              </p:par>
                            </p:childTnLst>
                          </p:cTn>
                        </p:par>
                        <p:par>
                          <p:cTn id="17" fill="hold">
                            <p:stCondLst>
                              <p:cond delay="500"/>
                            </p:stCondLst>
                            <p:childTnLst>
                              <p:par>
                                <p:cTn id="18" presetID="3" presetClass="emph" presetSubtype="2" fill="hold" nodeType="afterEffect">
                                  <p:stCondLst>
                                    <p:cond delay="0"/>
                                  </p:stCondLst>
                                  <p:iterate type="wd">
                                    <p:tmPct val="0"/>
                                  </p:iterate>
                                  <p:childTnLst>
                                    <p:animClr clrSpc="rgb" dir="cw">
                                      <p:cBhvr override="childStyle">
                                        <p:cTn id="19" dur="500" fill="hold"/>
                                        <p:tgtEl>
                                          <p:spTgt spid="5">
                                            <p:txEl>
                                              <p:pRg st="3" end="3"/>
                                            </p:txEl>
                                          </p:spTgt>
                                        </p:tgtEl>
                                        <p:attrNameLst>
                                          <p:attrName>style.color</p:attrName>
                                        </p:attrNameLst>
                                      </p:cBhvr>
                                      <p:to>
                                        <a:schemeClr val="bg1"/>
                                      </p:to>
                                    </p:animClr>
                                  </p:childTnLst>
                                </p:cTn>
                              </p:par>
                              <p:par>
                                <p:cTn id="20" presetID="18" presetClass="emph" presetSubtype="0" fill="hold" nodeType="withEffect">
                                  <p:stCondLst>
                                    <p:cond delay="0"/>
                                  </p:stCondLst>
                                  <p:iterate type="wd">
                                    <p:tmPct val="4000"/>
                                  </p:iterate>
                                  <p:childTnLst>
                                    <p:set>
                                      <p:cBhvr override="childStyle">
                                        <p:cTn id="21"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CB833B2E-DD15-493E-AF7A-EBC0DF8CD8B8}"/>
              </a:ext>
            </a:extLst>
          </p:cNvPr>
          <p:cNvSpPr>
            <a:spLocks noGrp="1"/>
          </p:cNvSpPr>
          <p:nvPr>
            <p:ph idx="1"/>
          </p:nvPr>
        </p:nvSpPr>
        <p:spPr>
          <a:xfrm>
            <a:off x="3704095" y="1928553"/>
            <a:ext cx="8349360" cy="1341589"/>
          </a:xfrm>
        </p:spPr>
        <p:txBody>
          <a:bodyPr>
            <a:noAutofit/>
          </a:bodyPr>
          <a:lstStyle/>
          <a:p>
            <a:r>
              <a:rPr lang="en-US" sz="3200" dirty="0">
                <a:solidFill>
                  <a:srgbClr val="333F50"/>
                </a:solidFill>
              </a:rPr>
              <a:t>Use something </a:t>
            </a:r>
            <a:r>
              <a:rPr lang="en-US" sz="3200" u="sng" dirty="0">
                <a:solidFill>
                  <a:srgbClr val="333F50"/>
                </a:solidFill>
              </a:rPr>
              <a:t>other than primary account credentials</a:t>
            </a:r>
            <a:r>
              <a:rPr lang="en-US" sz="3200" i="1" dirty="0">
                <a:solidFill>
                  <a:srgbClr val="333F50"/>
                </a:solidFill>
              </a:rPr>
              <a:t> </a:t>
            </a:r>
            <a:r>
              <a:rPr lang="en-US" sz="3200" dirty="0">
                <a:solidFill>
                  <a:srgbClr val="333F50"/>
                </a:solidFill>
              </a:rPr>
              <a:t>as proof of identity</a:t>
            </a:r>
          </a:p>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Unique, random, assigned by </a:t>
            </a:r>
            <a:r>
              <a:rPr lang="en-US" sz="3200" b="1" dirty="0">
                <a:solidFill>
                  <a:srgbClr val="333F50"/>
                </a:solidFill>
              </a:rPr>
              <a:t>you</a:t>
            </a:r>
            <a:r>
              <a:rPr lang="en-US" sz="3200" dirty="0">
                <a:solidFill>
                  <a:srgbClr val="333F50"/>
                </a:solidFill>
              </a:rPr>
              <a:t> (not the client)</a:t>
            </a:r>
            <a:endParaRPr lang="en-US" sz="3200" b="1" dirty="0">
              <a:solidFill>
                <a:srgbClr val="333F50"/>
              </a:solidFill>
            </a:endParaRPr>
          </a:p>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Tree>
    <p:extLst>
      <p:ext uri="{BB962C8B-B14F-4D97-AF65-F5344CB8AC3E}">
        <p14:creationId xmlns:p14="http://schemas.microsoft.com/office/powerpoint/2010/main" val="13297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8" name="Content Placeholder 2">
            <a:extLst>
              <a:ext uri="{FF2B5EF4-FFF2-40B4-BE49-F238E27FC236}">
                <a16:creationId xmlns:a16="http://schemas.microsoft.com/office/drawing/2014/main" id="{B21EEC6F-71F4-4259-92F9-CCF161D32BE8}"/>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
        <p:nvSpPr>
          <p:cNvPr id="9" name="Content Placeholder 2">
            <a:extLst>
              <a:ext uri="{FF2B5EF4-FFF2-40B4-BE49-F238E27FC236}">
                <a16:creationId xmlns:a16="http://schemas.microsoft.com/office/drawing/2014/main" id="{0FC3CBB4-99F9-4081-B0A3-0539F9DA63C8}"/>
              </a:ext>
            </a:extLst>
          </p:cNvPr>
          <p:cNvSpPr txBox="1">
            <a:spLocks/>
          </p:cNvSpPr>
          <p:nvPr/>
        </p:nvSpPr>
        <p:spPr>
          <a:xfrm>
            <a:off x="3703205" y="1430285"/>
            <a:ext cx="8350250" cy="3309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Pass the key in </a:t>
            </a:r>
            <a:r>
              <a:rPr lang="en-US" sz="3200" b="1" dirty="0">
                <a:solidFill>
                  <a:srgbClr val="333F50"/>
                </a:solidFill>
              </a:rPr>
              <a:t>plain text</a:t>
            </a:r>
            <a:r>
              <a:rPr lang="en-US" sz="3200" dirty="0">
                <a:solidFill>
                  <a:srgbClr val="333F50"/>
                </a:solidFill>
              </a:rPr>
              <a:t> with each request</a:t>
            </a:r>
            <a:br>
              <a:rPr lang="en-US" sz="3200" dirty="0">
                <a:solidFill>
                  <a:srgbClr val="333F50"/>
                </a:solidFill>
              </a:rPr>
            </a:br>
            <a:endParaRPr lang="en-US" sz="3200" dirty="0">
              <a:solidFill>
                <a:srgbClr val="333F50"/>
              </a:solidFill>
            </a:endParaRPr>
          </a:p>
          <a:p>
            <a:r>
              <a:rPr lang="en-US" sz="3200" dirty="0">
                <a:solidFill>
                  <a:srgbClr val="333F50"/>
                </a:solidFill>
              </a:rPr>
              <a:t>Anyone that has the key, gets access; </a:t>
            </a:r>
            <a:r>
              <a:rPr lang="en-US" sz="3200" b="1" dirty="0">
                <a:solidFill>
                  <a:srgbClr val="333F50"/>
                </a:solidFill>
              </a:rPr>
              <a:t>requires TLS to keep safe!</a:t>
            </a:r>
            <a:endParaRPr lang="en-US" sz="3200" dirty="0">
              <a:solidFill>
                <a:srgbClr val="333F50"/>
              </a:solidFill>
            </a:endParaRPr>
          </a:p>
        </p:txBody>
      </p:sp>
    </p:spTree>
    <p:extLst>
      <p:ext uri="{BB962C8B-B14F-4D97-AF65-F5344CB8AC3E}">
        <p14:creationId xmlns:p14="http://schemas.microsoft.com/office/powerpoint/2010/main" val="22388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8" name="Content Placeholder 2">
            <a:extLst>
              <a:ext uri="{FF2B5EF4-FFF2-40B4-BE49-F238E27FC236}">
                <a16:creationId xmlns:a16="http://schemas.microsoft.com/office/drawing/2014/main" id="{B21EEC6F-71F4-4259-92F9-CCF161D32BE8}"/>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
        <p:nvSpPr>
          <p:cNvPr id="10" name="Content Placeholder 2">
            <a:extLst>
              <a:ext uri="{FF2B5EF4-FFF2-40B4-BE49-F238E27FC236}">
                <a16:creationId xmlns:a16="http://schemas.microsoft.com/office/drawing/2014/main" id="{E1FDC502-C28A-4755-A262-B2E15EA20539}"/>
              </a:ext>
            </a:extLst>
          </p:cNvPr>
          <p:cNvSpPr txBox="1">
            <a:spLocks/>
          </p:cNvSpPr>
          <p:nvPr/>
        </p:nvSpPr>
        <p:spPr>
          <a:xfrm>
            <a:off x="3780575" y="1406737"/>
            <a:ext cx="8272880" cy="3204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Via </a:t>
            </a:r>
            <a:r>
              <a:rPr lang="en-US" sz="3200" dirty="0" err="1">
                <a:solidFill>
                  <a:srgbClr val="333F50"/>
                </a:solidFill>
              </a:rPr>
              <a:t>querystring</a:t>
            </a:r>
            <a:r>
              <a:rPr lang="en-US" sz="3200" dirty="0">
                <a:solidFill>
                  <a:srgbClr val="333F50"/>
                </a:solidFill>
              </a:rPr>
              <a:t> (</a:t>
            </a:r>
            <a:r>
              <a:rPr lang="en-US" sz="3200" b="1" dirty="0">
                <a:solidFill>
                  <a:srgbClr val="333F50"/>
                </a:solidFill>
              </a:rPr>
              <a:t>using TLS</a:t>
            </a:r>
            <a:r>
              <a:rPr lang="en-US" sz="3200" dirty="0">
                <a:solidFill>
                  <a:srgbClr val="333F50"/>
                </a:solidFill>
              </a:rPr>
              <a:t>)</a:t>
            </a:r>
          </a:p>
          <a:p>
            <a:endParaRPr lang="en-US" sz="4000" dirty="0"/>
          </a:p>
          <a:p>
            <a:endParaRPr lang="en-US" sz="4000" dirty="0"/>
          </a:p>
          <a:p>
            <a:endParaRPr lang="en-US" sz="4000" dirty="0"/>
          </a:p>
          <a:p>
            <a:r>
              <a:rPr lang="en-US" sz="3200" dirty="0">
                <a:solidFill>
                  <a:srgbClr val="333F50"/>
                </a:solidFill>
              </a:rPr>
              <a:t>Via header (</a:t>
            </a:r>
            <a:r>
              <a:rPr lang="en-US" sz="3200" b="1" dirty="0">
                <a:solidFill>
                  <a:srgbClr val="333F50"/>
                </a:solidFill>
              </a:rPr>
              <a:t>using TLS</a:t>
            </a:r>
            <a:r>
              <a:rPr lang="en-US" sz="3200" dirty="0">
                <a:solidFill>
                  <a:srgbClr val="333F50"/>
                </a:solidFill>
              </a:rPr>
              <a:t>)</a:t>
            </a:r>
          </a:p>
          <a:p>
            <a:endParaRPr lang="en-US" sz="4000" dirty="0"/>
          </a:p>
          <a:p>
            <a:endParaRPr lang="en-US" sz="4000" dirty="0"/>
          </a:p>
        </p:txBody>
      </p:sp>
      <p:pic>
        <p:nvPicPr>
          <p:cNvPr id="11" name="Picture 10">
            <a:extLst>
              <a:ext uri="{FF2B5EF4-FFF2-40B4-BE49-F238E27FC236}">
                <a16:creationId xmlns:a16="http://schemas.microsoft.com/office/drawing/2014/main" id="{BFA278DD-1523-4056-B3DB-3097A98DAF9D}"/>
              </a:ext>
            </a:extLst>
          </p:cNvPr>
          <p:cNvPicPr>
            <a:picLocks noChangeAspect="1"/>
          </p:cNvPicPr>
          <p:nvPr/>
        </p:nvPicPr>
        <p:blipFill>
          <a:blip r:embed="rId3"/>
          <a:stretch>
            <a:fillRect/>
          </a:stretch>
        </p:blipFill>
        <p:spPr>
          <a:xfrm>
            <a:off x="3843790" y="2111760"/>
            <a:ext cx="8076660" cy="1141673"/>
          </a:xfrm>
          <a:prstGeom prst="rect">
            <a:avLst/>
          </a:prstGeom>
        </p:spPr>
      </p:pic>
      <p:pic>
        <p:nvPicPr>
          <p:cNvPr id="12" name="Picture 11">
            <a:extLst>
              <a:ext uri="{FF2B5EF4-FFF2-40B4-BE49-F238E27FC236}">
                <a16:creationId xmlns:a16="http://schemas.microsoft.com/office/drawing/2014/main" id="{7206BC45-B7EE-4BD3-9D63-A9754410007D}"/>
              </a:ext>
            </a:extLst>
          </p:cNvPr>
          <p:cNvPicPr>
            <a:picLocks noChangeAspect="1"/>
          </p:cNvPicPr>
          <p:nvPr/>
        </p:nvPicPr>
        <p:blipFill>
          <a:blip r:embed="rId4"/>
          <a:stretch>
            <a:fillRect/>
          </a:stretch>
        </p:blipFill>
        <p:spPr>
          <a:xfrm>
            <a:off x="3843790" y="4714795"/>
            <a:ext cx="8209665" cy="1176911"/>
          </a:xfrm>
          <a:prstGeom prst="rect">
            <a:avLst/>
          </a:prstGeom>
        </p:spPr>
      </p:pic>
    </p:spTree>
    <p:extLst>
      <p:ext uri="{BB962C8B-B14F-4D97-AF65-F5344CB8AC3E}">
        <p14:creationId xmlns:p14="http://schemas.microsoft.com/office/powerpoint/2010/main" val="10266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9" name="Content Placeholder 2">
            <a:extLst>
              <a:ext uri="{FF2B5EF4-FFF2-40B4-BE49-F238E27FC236}">
                <a16:creationId xmlns:a16="http://schemas.microsoft.com/office/drawing/2014/main" id="{94205EA7-383A-4E6F-BFB8-79BD44D7DEFA}"/>
              </a:ext>
            </a:extLst>
          </p:cNvPr>
          <p:cNvSpPr txBox="1">
            <a:spLocks/>
          </p:cNvSpPr>
          <p:nvPr/>
        </p:nvSpPr>
        <p:spPr>
          <a:xfrm>
            <a:off x="3703205" y="1928553"/>
            <a:ext cx="8350250" cy="3232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333F50"/>
                </a:solidFill>
              </a:rPr>
              <a:t>You can have secure storage of API Keys </a:t>
            </a:r>
          </a:p>
          <a:p>
            <a:pPr marL="0" indent="0">
              <a:buFont typeface="Arial" panose="020B0604020202020204" pitchFamily="34" charset="0"/>
              <a:buNone/>
            </a:pPr>
            <a:r>
              <a:rPr lang="en-US" sz="3200" i="1" dirty="0">
                <a:solidFill>
                  <a:srgbClr val="333F50"/>
                </a:solidFill>
              </a:rPr>
              <a:t>–or – </a:t>
            </a:r>
          </a:p>
          <a:p>
            <a:pPr marL="0" indent="0">
              <a:buFont typeface="Arial" panose="020B0604020202020204" pitchFamily="34" charset="0"/>
              <a:buNone/>
            </a:pPr>
            <a:r>
              <a:rPr lang="en-US" sz="3200" dirty="0">
                <a:solidFill>
                  <a:srgbClr val="333F50"/>
                </a:solidFill>
              </a:rPr>
              <a:t>the ability to show users a list of their keys. </a:t>
            </a:r>
          </a:p>
          <a:p>
            <a:pPr marL="0" indent="0">
              <a:buFont typeface="Arial" panose="020B0604020202020204" pitchFamily="34" charset="0"/>
              <a:buNone/>
            </a:pPr>
            <a:endParaRPr lang="en-US" sz="3200" b="1" dirty="0">
              <a:solidFill>
                <a:srgbClr val="333F50"/>
              </a:solidFill>
            </a:endParaRPr>
          </a:p>
          <a:p>
            <a:pPr marL="0" indent="0">
              <a:buFont typeface="Arial" panose="020B0604020202020204" pitchFamily="34" charset="0"/>
              <a:buNone/>
            </a:pPr>
            <a:r>
              <a:rPr lang="en-US" sz="3200" b="1" dirty="0">
                <a:solidFill>
                  <a:srgbClr val="333F50"/>
                </a:solidFill>
              </a:rPr>
              <a:t>Not both!</a:t>
            </a:r>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Tree>
    <p:extLst>
      <p:ext uri="{BB962C8B-B14F-4D97-AF65-F5344CB8AC3E}">
        <p14:creationId xmlns:p14="http://schemas.microsoft.com/office/powerpoint/2010/main" val="105129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38D47209-382E-4398-B459-EB4AB82C9A23}"/>
              </a:ext>
            </a:extLst>
          </p:cNvPr>
          <p:cNvSpPr txBox="1">
            <a:spLocks/>
          </p:cNvSpPr>
          <p:nvPr/>
        </p:nvSpPr>
        <p:spPr>
          <a:xfrm>
            <a:off x="3703205" y="1928553"/>
            <a:ext cx="8350250" cy="31393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Custom version of Digest Auth, using API Key instead of password</a:t>
            </a:r>
            <a:br>
              <a:rPr lang="en-US" sz="3200" dirty="0">
                <a:solidFill>
                  <a:srgbClr val="333F50"/>
                </a:solidFill>
              </a:rPr>
            </a:br>
            <a:endParaRPr lang="en-US" sz="3200" dirty="0">
              <a:solidFill>
                <a:srgbClr val="333F50"/>
              </a:solidFill>
            </a:endParaRPr>
          </a:p>
          <a:p>
            <a:r>
              <a:rPr lang="en-US" sz="3200" dirty="0">
                <a:solidFill>
                  <a:srgbClr val="333F50"/>
                </a:solidFill>
              </a:rPr>
              <a:t>Does not prevent secure password storage</a:t>
            </a:r>
          </a:p>
        </p:txBody>
      </p:sp>
    </p:spTree>
    <p:extLst>
      <p:ext uri="{BB962C8B-B14F-4D97-AF65-F5344CB8AC3E}">
        <p14:creationId xmlns:p14="http://schemas.microsoft.com/office/powerpoint/2010/main" val="1181046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pic>
        <p:nvPicPr>
          <p:cNvPr id="9" name="Picture 8">
            <a:extLst>
              <a:ext uri="{FF2B5EF4-FFF2-40B4-BE49-F238E27FC236}">
                <a16:creationId xmlns:a16="http://schemas.microsoft.com/office/drawing/2014/main" id="{C9ACCED8-46D7-4F04-92C9-CE9F15DF5F8A}"/>
              </a:ext>
            </a:extLst>
          </p:cNvPr>
          <p:cNvPicPr>
            <a:picLocks noChangeAspect="1"/>
          </p:cNvPicPr>
          <p:nvPr/>
        </p:nvPicPr>
        <p:blipFill>
          <a:blip r:embed="rId3"/>
          <a:stretch>
            <a:fillRect/>
          </a:stretch>
        </p:blipFill>
        <p:spPr>
          <a:xfrm>
            <a:off x="3703205" y="1479640"/>
            <a:ext cx="8339802" cy="4922591"/>
          </a:xfrm>
          <a:prstGeom prst="rect">
            <a:avLst/>
          </a:prstGeom>
        </p:spPr>
      </p:pic>
    </p:spTree>
    <p:extLst>
      <p:ext uri="{BB962C8B-B14F-4D97-AF65-F5344CB8AC3E}">
        <p14:creationId xmlns:p14="http://schemas.microsoft.com/office/powerpoint/2010/main" val="39120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Credentials not sent over the wire </a:t>
            </a:r>
          </a:p>
          <a:p>
            <a:endParaRPr lang="en-US" sz="3200" dirty="0">
              <a:solidFill>
                <a:srgbClr val="333F50"/>
              </a:solidFill>
            </a:endParaRPr>
          </a:p>
          <a:p>
            <a:r>
              <a:rPr lang="en-US" sz="3200" dirty="0">
                <a:solidFill>
                  <a:srgbClr val="333F50"/>
                </a:solidFill>
              </a:rPr>
              <a:t>Server knows message wasn't changed in transit</a:t>
            </a:r>
          </a:p>
        </p:txBody>
      </p:sp>
    </p:spTree>
    <p:extLst>
      <p:ext uri="{BB962C8B-B14F-4D97-AF65-F5344CB8AC3E}">
        <p14:creationId xmlns:p14="http://schemas.microsoft.com/office/powerpoint/2010/main" val="3478228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Today’s goal: No more rookie mistakes!</a:t>
            </a:r>
          </a:p>
        </p:txBody>
      </p:sp>
    </p:spTree>
    <p:extLst>
      <p:ext uri="{BB962C8B-B14F-4D97-AF65-F5344CB8AC3E}">
        <p14:creationId xmlns:p14="http://schemas.microsoft.com/office/powerpoint/2010/main" val="52214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Client and server must compute the hash in </a:t>
            </a:r>
            <a:r>
              <a:rPr lang="en-US" sz="3200" b="1" dirty="0">
                <a:solidFill>
                  <a:srgbClr val="333F50"/>
                </a:solidFill>
              </a:rPr>
              <a:t>exactly the same way</a:t>
            </a:r>
          </a:p>
          <a:p>
            <a:endParaRPr lang="en-US" sz="3200" dirty="0">
              <a:solidFill>
                <a:srgbClr val="333F50"/>
              </a:solidFill>
            </a:endParaRPr>
          </a:p>
          <a:p>
            <a:endParaRPr lang="en-US" sz="3200" dirty="0">
              <a:solidFill>
                <a:srgbClr val="333F50"/>
              </a:solidFill>
            </a:endParaRPr>
          </a:p>
        </p:txBody>
      </p:sp>
    </p:spTree>
    <p:extLst>
      <p:ext uri="{BB962C8B-B14F-4D97-AF65-F5344CB8AC3E}">
        <p14:creationId xmlns:p14="http://schemas.microsoft.com/office/powerpoint/2010/main" val="1009855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C4A4A9-8048-467E-AB78-F2A205C83C31}"/>
              </a:ext>
            </a:extLst>
          </p:cNvPr>
          <p:cNvPicPr>
            <a:picLocks noChangeAspect="1"/>
          </p:cNvPicPr>
          <p:nvPr/>
        </p:nvPicPr>
        <p:blipFill>
          <a:blip r:embed="rId3"/>
          <a:stretch>
            <a:fillRect/>
          </a:stretch>
        </p:blipFill>
        <p:spPr>
          <a:xfrm>
            <a:off x="0" y="0"/>
            <a:ext cx="6644687" cy="6858000"/>
          </a:xfrm>
          <a:prstGeom prst="rect">
            <a:avLst/>
          </a:prstGeom>
        </p:spPr>
      </p:pic>
      <p:pic>
        <p:nvPicPr>
          <p:cNvPr id="11" name="Picture 10">
            <a:extLst>
              <a:ext uri="{FF2B5EF4-FFF2-40B4-BE49-F238E27FC236}">
                <a16:creationId xmlns:a16="http://schemas.microsoft.com/office/drawing/2014/main" id="{6E5EFE5F-8383-412A-8AD7-F3DFB070BAA0}"/>
              </a:ext>
            </a:extLst>
          </p:cNvPr>
          <p:cNvPicPr>
            <a:picLocks noChangeAspect="1"/>
          </p:cNvPicPr>
          <p:nvPr/>
        </p:nvPicPr>
        <p:blipFill>
          <a:blip r:embed="rId4"/>
          <a:stretch>
            <a:fillRect/>
          </a:stretch>
        </p:blipFill>
        <p:spPr>
          <a:xfrm>
            <a:off x="1936748" y="309966"/>
            <a:ext cx="6644687" cy="6858000"/>
          </a:xfrm>
          <a:prstGeom prst="rect">
            <a:avLst/>
          </a:prstGeom>
        </p:spPr>
      </p:pic>
      <p:pic>
        <p:nvPicPr>
          <p:cNvPr id="12" name="Picture 11">
            <a:extLst>
              <a:ext uri="{FF2B5EF4-FFF2-40B4-BE49-F238E27FC236}">
                <a16:creationId xmlns:a16="http://schemas.microsoft.com/office/drawing/2014/main" id="{ABBBAC8B-2F40-46AC-B605-6F0C16220C4A}"/>
              </a:ext>
            </a:extLst>
          </p:cNvPr>
          <p:cNvPicPr>
            <a:picLocks noChangeAspect="1"/>
          </p:cNvPicPr>
          <p:nvPr/>
        </p:nvPicPr>
        <p:blipFill>
          <a:blip r:embed="rId5"/>
          <a:stretch>
            <a:fillRect/>
          </a:stretch>
        </p:blipFill>
        <p:spPr>
          <a:xfrm>
            <a:off x="3873496" y="836909"/>
            <a:ext cx="6644687" cy="6858000"/>
          </a:xfrm>
          <a:prstGeom prst="rect">
            <a:avLst/>
          </a:prstGeom>
        </p:spPr>
      </p:pic>
      <p:pic>
        <p:nvPicPr>
          <p:cNvPr id="13" name="Picture 12">
            <a:extLst>
              <a:ext uri="{FF2B5EF4-FFF2-40B4-BE49-F238E27FC236}">
                <a16:creationId xmlns:a16="http://schemas.microsoft.com/office/drawing/2014/main" id="{303FD29F-0AEB-4234-9AA2-77889E7A5503}"/>
              </a:ext>
            </a:extLst>
          </p:cNvPr>
          <p:cNvPicPr>
            <a:picLocks noChangeAspect="1"/>
          </p:cNvPicPr>
          <p:nvPr/>
        </p:nvPicPr>
        <p:blipFill>
          <a:blip r:embed="rId6"/>
          <a:stretch>
            <a:fillRect/>
          </a:stretch>
        </p:blipFill>
        <p:spPr>
          <a:xfrm>
            <a:off x="5547313" y="1735811"/>
            <a:ext cx="6644687" cy="6858000"/>
          </a:xfrm>
          <a:prstGeom prst="rect">
            <a:avLst/>
          </a:prstGeom>
        </p:spPr>
      </p:pic>
    </p:spTree>
    <p:extLst>
      <p:ext uri="{BB962C8B-B14F-4D97-AF65-F5344CB8AC3E}">
        <p14:creationId xmlns:p14="http://schemas.microsoft.com/office/powerpoint/2010/main" val="2336644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Client and server must compute the hash in </a:t>
            </a:r>
            <a:r>
              <a:rPr lang="en-US" sz="3200" b="1" dirty="0">
                <a:solidFill>
                  <a:srgbClr val="333F50"/>
                </a:solidFill>
              </a:rPr>
              <a:t>exactly the same way</a:t>
            </a:r>
          </a:p>
          <a:p>
            <a:endParaRPr lang="en-US" sz="3200" dirty="0">
              <a:solidFill>
                <a:srgbClr val="333F50"/>
              </a:solidFill>
            </a:endParaRPr>
          </a:p>
          <a:p>
            <a:endParaRPr lang="en-US" sz="3200" dirty="0">
              <a:solidFill>
                <a:srgbClr val="333F50"/>
              </a:solidFill>
            </a:endParaRPr>
          </a:p>
        </p:txBody>
      </p:sp>
      <p:pic>
        <p:nvPicPr>
          <p:cNvPr id="9" name="Picture 8">
            <a:extLst>
              <a:ext uri="{FF2B5EF4-FFF2-40B4-BE49-F238E27FC236}">
                <a16:creationId xmlns:a16="http://schemas.microsoft.com/office/drawing/2014/main" id="{066BCB7C-8152-4830-89C6-69CE3524AA51}"/>
              </a:ext>
            </a:extLst>
          </p:cNvPr>
          <p:cNvPicPr>
            <a:picLocks noChangeAspect="1"/>
          </p:cNvPicPr>
          <p:nvPr/>
        </p:nvPicPr>
        <p:blipFill>
          <a:blip r:embed="rId3"/>
          <a:stretch>
            <a:fillRect/>
          </a:stretch>
        </p:blipFill>
        <p:spPr>
          <a:xfrm>
            <a:off x="3703205" y="1754859"/>
            <a:ext cx="8350250" cy="2080437"/>
          </a:xfrm>
          <a:prstGeom prst="rect">
            <a:avLst/>
          </a:prstGeom>
        </p:spPr>
      </p:pic>
      <p:sp>
        <p:nvSpPr>
          <p:cNvPr id="7" name="TextBox 6">
            <a:extLst>
              <a:ext uri="{FF2B5EF4-FFF2-40B4-BE49-F238E27FC236}">
                <a16:creationId xmlns:a16="http://schemas.microsoft.com/office/drawing/2014/main" id="{CA10B846-4AA8-4F80-9EC4-06FD2DBB6CEC}"/>
              </a:ext>
            </a:extLst>
          </p:cNvPr>
          <p:cNvSpPr txBox="1"/>
          <p:nvPr/>
        </p:nvSpPr>
        <p:spPr>
          <a:xfrm>
            <a:off x="3907394" y="4625609"/>
            <a:ext cx="4078181"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Server uses the identifier to look up the API key…</a:t>
            </a:r>
          </a:p>
        </p:txBody>
      </p:sp>
      <p:grpSp>
        <p:nvGrpSpPr>
          <p:cNvPr id="10" name="Group 715">
            <a:extLst>
              <a:ext uri="{FF2B5EF4-FFF2-40B4-BE49-F238E27FC236}">
                <a16:creationId xmlns:a16="http://schemas.microsoft.com/office/drawing/2014/main" id="{0765404E-FE7F-4C6E-830D-780085CAEC69}"/>
              </a:ext>
            </a:extLst>
          </p:cNvPr>
          <p:cNvGrpSpPr>
            <a:grpSpLocks noChangeAspect="1"/>
          </p:cNvGrpSpPr>
          <p:nvPr/>
        </p:nvGrpSpPr>
        <p:grpSpPr bwMode="auto">
          <a:xfrm rot="10800000">
            <a:off x="5825187" y="3653894"/>
            <a:ext cx="896710" cy="935396"/>
            <a:chOff x="1328" y="0"/>
            <a:chExt cx="3106" cy="3240"/>
          </a:xfrm>
        </p:grpSpPr>
        <p:sp>
          <p:nvSpPr>
            <p:cNvPr id="11" name="Freeform 716">
              <a:extLst>
                <a:ext uri="{FF2B5EF4-FFF2-40B4-BE49-F238E27FC236}">
                  <a16:creationId xmlns:a16="http://schemas.microsoft.com/office/drawing/2014/main" id="{58466132-E5D7-489D-9EC1-85457892DF8A}"/>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17">
              <a:extLst>
                <a:ext uri="{FF2B5EF4-FFF2-40B4-BE49-F238E27FC236}">
                  <a16:creationId xmlns:a16="http://schemas.microsoft.com/office/drawing/2014/main" id="{ED616D9F-8329-4E71-8AFF-1ABC1756FDC8}"/>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18">
              <a:extLst>
                <a:ext uri="{FF2B5EF4-FFF2-40B4-BE49-F238E27FC236}">
                  <a16:creationId xmlns:a16="http://schemas.microsoft.com/office/drawing/2014/main" id="{C6144886-6ABB-489A-8232-EB1FD3435B56}"/>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9">
              <a:extLst>
                <a:ext uri="{FF2B5EF4-FFF2-40B4-BE49-F238E27FC236}">
                  <a16:creationId xmlns:a16="http://schemas.microsoft.com/office/drawing/2014/main" id="{E1F0DA7A-F0DC-4E2C-AE76-F42DAFCF79ED}"/>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20">
              <a:extLst>
                <a:ext uri="{FF2B5EF4-FFF2-40B4-BE49-F238E27FC236}">
                  <a16:creationId xmlns:a16="http://schemas.microsoft.com/office/drawing/2014/main" id="{13783C7A-6EF2-4594-8C88-99C14FFB006E}"/>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1">
              <a:extLst>
                <a:ext uri="{FF2B5EF4-FFF2-40B4-BE49-F238E27FC236}">
                  <a16:creationId xmlns:a16="http://schemas.microsoft.com/office/drawing/2014/main" id="{ACB02F43-F6C6-4B6F-B2ED-CBECB9AE2F30}"/>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2">
              <a:extLst>
                <a:ext uri="{FF2B5EF4-FFF2-40B4-BE49-F238E27FC236}">
                  <a16:creationId xmlns:a16="http://schemas.microsoft.com/office/drawing/2014/main" id="{29285607-3128-491F-A3E1-9C1E5FFF6856}"/>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23">
              <a:extLst>
                <a:ext uri="{FF2B5EF4-FFF2-40B4-BE49-F238E27FC236}">
                  <a16:creationId xmlns:a16="http://schemas.microsoft.com/office/drawing/2014/main" id="{2F17C873-9104-492E-9EA8-080743CD11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4">
              <a:extLst>
                <a:ext uri="{FF2B5EF4-FFF2-40B4-BE49-F238E27FC236}">
                  <a16:creationId xmlns:a16="http://schemas.microsoft.com/office/drawing/2014/main" id="{C2147118-2029-4B52-86B8-2E9271FD0A1B}"/>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5">
              <a:extLst>
                <a:ext uri="{FF2B5EF4-FFF2-40B4-BE49-F238E27FC236}">
                  <a16:creationId xmlns:a16="http://schemas.microsoft.com/office/drawing/2014/main" id="{EA1A53F2-98C9-4EF1-A1A2-0E3D1F02DC2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6">
              <a:extLst>
                <a:ext uri="{FF2B5EF4-FFF2-40B4-BE49-F238E27FC236}">
                  <a16:creationId xmlns:a16="http://schemas.microsoft.com/office/drawing/2014/main" id="{A123BA25-F30A-4A8E-B733-47612B7D8FB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7">
              <a:extLst>
                <a:ext uri="{FF2B5EF4-FFF2-40B4-BE49-F238E27FC236}">
                  <a16:creationId xmlns:a16="http://schemas.microsoft.com/office/drawing/2014/main" id="{CBCEB35D-5DEA-4D49-B873-77B4A11C46FA}"/>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8">
              <a:extLst>
                <a:ext uri="{FF2B5EF4-FFF2-40B4-BE49-F238E27FC236}">
                  <a16:creationId xmlns:a16="http://schemas.microsoft.com/office/drawing/2014/main" id="{7EDFE6E5-8C01-473A-AE49-A17F9E5458CE}"/>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9">
              <a:extLst>
                <a:ext uri="{FF2B5EF4-FFF2-40B4-BE49-F238E27FC236}">
                  <a16:creationId xmlns:a16="http://schemas.microsoft.com/office/drawing/2014/main" id="{6242183C-C733-48ED-822D-AC57EC056B7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30">
              <a:extLst>
                <a:ext uri="{FF2B5EF4-FFF2-40B4-BE49-F238E27FC236}">
                  <a16:creationId xmlns:a16="http://schemas.microsoft.com/office/drawing/2014/main" id="{00F8AA74-8304-4204-8AC5-D7AB661CB039}"/>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31">
              <a:extLst>
                <a:ext uri="{FF2B5EF4-FFF2-40B4-BE49-F238E27FC236}">
                  <a16:creationId xmlns:a16="http://schemas.microsoft.com/office/drawing/2014/main" id="{EBFB9DDD-4731-4297-B08F-C188DE6C1466}"/>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32">
              <a:extLst>
                <a:ext uri="{FF2B5EF4-FFF2-40B4-BE49-F238E27FC236}">
                  <a16:creationId xmlns:a16="http://schemas.microsoft.com/office/drawing/2014/main" id="{125C5404-8EE7-4419-A039-70FD18888FFD}"/>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33">
              <a:extLst>
                <a:ext uri="{FF2B5EF4-FFF2-40B4-BE49-F238E27FC236}">
                  <a16:creationId xmlns:a16="http://schemas.microsoft.com/office/drawing/2014/main" id="{2A0B2700-4B5B-473A-A81A-72CA30BE8528}"/>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4">
              <a:extLst>
                <a:ext uri="{FF2B5EF4-FFF2-40B4-BE49-F238E27FC236}">
                  <a16:creationId xmlns:a16="http://schemas.microsoft.com/office/drawing/2014/main" id="{93D5CA65-A60C-4CAF-B380-998F772CA92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5">
              <a:extLst>
                <a:ext uri="{FF2B5EF4-FFF2-40B4-BE49-F238E27FC236}">
                  <a16:creationId xmlns:a16="http://schemas.microsoft.com/office/drawing/2014/main" id="{BC6A2922-E808-4931-BEB6-B337C680C270}"/>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6">
              <a:extLst>
                <a:ext uri="{FF2B5EF4-FFF2-40B4-BE49-F238E27FC236}">
                  <a16:creationId xmlns:a16="http://schemas.microsoft.com/office/drawing/2014/main" id="{55E73D8B-1A9D-4EC6-AC54-F5FEBAB89B8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7">
              <a:extLst>
                <a:ext uri="{FF2B5EF4-FFF2-40B4-BE49-F238E27FC236}">
                  <a16:creationId xmlns:a16="http://schemas.microsoft.com/office/drawing/2014/main" id="{76114023-CAF6-476F-B8D6-F3948C55532F}"/>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8">
              <a:extLst>
                <a:ext uri="{FF2B5EF4-FFF2-40B4-BE49-F238E27FC236}">
                  <a16:creationId xmlns:a16="http://schemas.microsoft.com/office/drawing/2014/main" id="{7A2CC86A-2001-4437-84E3-1ECF055A40A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9">
              <a:extLst>
                <a:ext uri="{FF2B5EF4-FFF2-40B4-BE49-F238E27FC236}">
                  <a16:creationId xmlns:a16="http://schemas.microsoft.com/office/drawing/2014/main" id="{E5C57DD8-1855-4E57-B25E-374B43778D55}"/>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40">
              <a:extLst>
                <a:ext uri="{FF2B5EF4-FFF2-40B4-BE49-F238E27FC236}">
                  <a16:creationId xmlns:a16="http://schemas.microsoft.com/office/drawing/2014/main" id="{C97E5A8A-9284-4010-9D77-9E261A9B129D}"/>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1">
              <a:extLst>
                <a:ext uri="{FF2B5EF4-FFF2-40B4-BE49-F238E27FC236}">
                  <a16:creationId xmlns:a16="http://schemas.microsoft.com/office/drawing/2014/main" id="{803D9D00-78BF-48B6-8466-8183AD1659E7}"/>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42">
              <a:extLst>
                <a:ext uri="{FF2B5EF4-FFF2-40B4-BE49-F238E27FC236}">
                  <a16:creationId xmlns:a16="http://schemas.microsoft.com/office/drawing/2014/main" id="{9F17E9F0-9791-427F-A988-4DEEE89AD671}"/>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3">
              <a:extLst>
                <a:ext uri="{FF2B5EF4-FFF2-40B4-BE49-F238E27FC236}">
                  <a16:creationId xmlns:a16="http://schemas.microsoft.com/office/drawing/2014/main" id="{8B5B5F49-160D-4860-A910-19E36D8E05D5}"/>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4">
              <a:extLst>
                <a:ext uri="{FF2B5EF4-FFF2-40B4-BE49-F238E27FC236}">
                  <a16:creationId xmlns:a16="http://schemas.microsoft.com/office/drawing/2014/main" id="{B628823A-1F0D-4112-B4CE-2D4EE910D5C8}"/>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5">
              <a:extLst>
                <a:ext uri="{FF2B5EF4-FFF2-40B4-BE49-F238E27FC236}">
                  <a16:creationId xmlns:a16="http://schemas.microsoft.com/office/drawing/2014/main" id="{D4EA156E-DDA6-45F0-B5DC-BA9D566E1C30}"/>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6">
              <a:extLst>
                <a:ext uri="{FF2B5EF4-FFF2-40B4-BE49-F238E27FC236}">
                  <a16:creationId xmlns:a16="http://schemas.microsoft.com/office/drawing/2014/main" id="{A21841EA-6CAE-4CA6-95DC-635B19FE2A13}"/>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7">
              <a:extLst>
                <a:ext uri="{FF2B5EF4-FFF2-40B4-BE49-F238E27FC236}">
                  <a16:creationId xmlns:a16="http://schemas.microsoft.com/office/drawing/2014/main" id="{92EEE87C-6E91-48B5-82B2-279EA6973FEB}"/>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8">
              <a:extLst>
                <a:ext uri="{FF2B5EF4-FFF2-40B4-BE49-F238E27FC236}">
                  <a16:creationId xmlns:a16="http://schemas.microsoft.com/office/drawing/2014/main" id="{627D340E-24A7-4A7A-AAB3-E54E60A10E2E}"/>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9">
              <a:extLst>
                <a:ext uri="{FF2B5EF4-FFF2-40B4-BE49-F238E27FC236}">
                  <a16:creationId xmlns:a16="http://schemas.microsoft.com/office/drawing/2014/main" id="{DACF84A1-4775-4C1D-B5C1-2800B0ABE9E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50">
              <a:extLst>
                <a:ext uri="{FF2B5EF4-FFF2-40B4-BE49-F238E27FC236}">
                  <a16:creationId xmlns:a16="http://schemas.microsoft.com/office/drawing/2014/main" id="{4BA909AA-382C-43EE-9B0A-6826AC1B8B8E}"/>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51">
              <a:extLst>
                <a:ext uri="{FF2B5EF4-FFF2-40B4-BE49-F238E27FC236}">
                  <a16:creationId xmlns:a16="http://schemas.microsoft.com/office/drawing/2014/main" id="{06031CC1-ABB7-4E0C-A507-9E00C11B14C6}"/>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2">
              <a:extLst>
                <a:ext uri="{FF2B5EF4-FFF2-40B4-BE49-F238E27FC236}">
                  <a16:creationId xmlns:a16="http://schemas.microsoft.com/office/drawing/2014/main" id="{66551E16-4C20-4495-A506-5E72C9EF9985}"/>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3">
              <a:extLst>
                <a:ext uri="{FF2B5EF4-FFF2-40B4-BE49-F238E27FC236}">
                  <a16:creationId xmlns:a16="http://schemas.microsoft.com/office/drawing/2014/main" id="{74F997D8-3954-4B8A-BEF2-25264058066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4">
              <a:extLst>
                <a:ext uri="{FF2B5EF4-FFF2-40B4-BE49-F238E27FC236}">
                  <a16:creationId xmlns:a16="http://schemas.microsoft.com/office/drawing/2014/main" id="{512D9CF2-A7AA-474D-96D9-19687DEB4846}"/>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5">
              <a:extLst>
                <a:ext uri="{FF2B5EF4-FFF2-40B4-BE49-F238E27FC236}">
                  <a16:creationId xmlns:a16="http://schemas.microsoft.com/office/drawing/2014/main" id="{C1D4BF65-7ABA-4041-B25D-5EDEC7FDF68C}"/>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6">
              <a:extLst>
                <a:ext uri="{FF2B5EF4-FFF2-40B4-BE49-F238E27FC236}">
                  <a16:creationId xmlns:a16="http://schemas.microsoft.com/office/drawing/2014/main" id="{7358DF99-F415-4C69-BE52-EE863D2830D2}"/>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7">
              <a:extLst>
                <a:ext uri="{FF2B5EF4-FFF2-40B4-BE49-F238E27FC236}">
                  <a16:creationId xmlns:a16="http://schemas.microsoft.com/office/drawing/2014/main" id="{9132C974-6753-45FE-A733-9808E35EB5A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8">
              <a:extLst>
                <a:ext uri="{FF2B5EF4-FFF2-40B4-BE49-F238E27FC236}">
                  <a16:creationId xmlns:a16="http://schemas.microsoft.com/office/drawing/2014/main" id="{8FFA007B-7B27-46B4-BE03-3298FD224041}"/>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9">
              <a:extLst>
                <a:ext uri="{FF2B5EF4-FFF2-40B4-BE49-F238E27FC236}">
                  <a16:creationId xmlns:a16="http://schemas.microsoft.com/office/drawing/2014/main" id="{8ACBFC64-AEA4-4B77-BC71-2AB733B87BDD}"/>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60">
              <a:extLst>
                <a:ext uri="{FF2B5EF4-FFF2-40B4-BE49-F238E27FC236}">
                  <a16:creationId xmlns:a16="http://schemas.microsoft.com/office/drawing/2014/main" id="{5AFDF748-3DBE-4AB0-B400-38FF45C382DB}"/>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61">
              <a:extLst>
                <a:ext uri="{FF2B5EF4-FFF2-40B4-BE49-F238E27FC236}">
                  <a16:creationId xmlns:a16="http://schemas.microsoft.com/office/drawing/2014/main" id="{7EF572A5-4C06-47EF-8CAA-62E6D3E6D68E}"/>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2">
              <a:extLst>
                <a:ext uri="{FF2B5EF4-FFF2-40B4-BE49-F238E27FC236}">
                  <a16:creationId xmlns:a16="http://schemas.microsoft.com/office/drawing/2014/main" id="{1F52038C-52B0-4FFA-A6F2-5F2A8CF10F3D}"/>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3">
              <a:extLst>
                <a:ext uri="{FF2B5EF4-FFF2-40B4-BE49-F238E27FC236}">
                  <a16:creationId xmlns:a16="http://schemas.microsoft.com/office/drawing/2014/main" id="{CA53F2C5-A552-4E8E-84EE-026792EF8DBD}"/>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4">
              <a:extLst>
                <a:ext uri="{FF2B5EF4-FFF2-40B4-BE49-F238E27FC236}">
                  <a16:creationId xmlns:a16="http://schemas.microsoft.com/office/drawing/2014/main" id="{D4577843-9F83-4CB8-868C-B00A2A215B68}"/>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5">
              <a:extLst>
                <a:ext uri="{FF2B5EF4-FFF2-40B4-BE49-F238E27FC236}">
                  <a16:creationId xmlns:a16="http://schemas.microsoft.com/office/drawing/2014/main" id="{F5636E86-6E06-47F2-BEA4-BB3AF78A75BC}"/>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6">
              <a:extLst>
                <a:ext uri="{FF2B5EF4-FFF2-40B4-BE49-F238E27FC236}">
                  <a16:creationId xmlns:a16="http://schemas.microsoft.com/office/drawing/2014/main" id="{F09BA18F-822E-4019-BCC3-07E7E037DB3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7">
              <a:extLst>
                <a:ext uri="{FF2B5EF4-FFF2-40B4-BE49-F238E27FC236}">
                  <a16:creationId xmlns:a16="http://schemas.microsoft.com/office/drawing/2014/main" id="{2EB7FE10-B022-4D8A-9FCA-F0D4EE599214}"/>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8">
              <a:extLst>
                <a:ext uri="{FF2B5EF4-FFF2-40B4-BE49-F238E27FC236}">
                  <a16:creationId xmlns:a16="http://schemas.microsoft.com/office/drawing/2014/main" id="{B0D96B22-DCF6-4264-A64D-AAC5733585F5}"/>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9">
              <a:extLst>
                <a:ext uri="{FF2B5EF4-FFF2-40B4-BE49-F238E27FC236}">
                  <a16:creationId xmlns:a16="http://schemas.microsoft.com/office/drawing/2014/main" id="{7E20D97C-1830-462E-88F8-918D684E8BB7}"/>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70">
              <a:extLst>
                <a:ext uri="{FF2B5EF4-FFF2-40B4-BE49-F238E27FC236}">
                  <a16:creationId xmlns:a16="http://schemas.microsoft.com/office/drawing/2014/main" id="{CB8825CF-B5D5-4FFD-AB28-8A95B0AF6017}"/>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71">
              <a:extLst>
                <a:ext uri="{FF2B5EF4-FFF2-40B4-BE49-F238E27FC236}">
                  <a16:creationId xmlns:a16="http://schemas.microsoft.com/office/drawing/2014/main" id="{E827B44F-58B9-4335-BFE2-A09BD88468D7}"/>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2">
              <a:extLst>
                <a:ext uri="{FF2B5EF4-FFF2-40B4-BE49-F238E27FC236}">
                  <a16:creationId xmlns:a16="http://schemas.microsoft.com/office/drawing/2014/main" id="{5B9021A0-5A52-4316-940D-DB68D06CD10C}"/>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3">
              <a:extLst>
                <a:ext uri="{FF2B5EF4-FFF2-40B4-BE49-F238E27FC236}">
                  <a16:creationId xmlns:a16="http://schemas.microsoft.com/office/drawing/2014/main" id="{3A42B2BC-1462-418B-86E2-BFA1292941C5}"/>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4">
              <a:extLst>
                <a:ext uri="{FF2B5EF4-FFF2-40B4-BE49-F238E27FC236}">
                  <a16:creationId xmlns:a16="http://schemas.microsoft.com/office/drawing/2014/main" id="{FBE2363E-6445-4983-9B2D-8E472307F0D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5">
              <a:extLst>
                <a:ext uri="{FF2B5EF4-FFF2-40B4-BE49-F238E27FC236}">
                  <a16:creationId xmlns:a16="http://schemas.microsoft.com/office/drawing/2014/main" id="{B759415F-FF5F-43FF-A22E-4BD61EAFFF8D}"/>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6">
              <a:extLst>
                <a:ext uri="{FF2B5EF4-FFF2-40B4-BE49-F238E27FC236}">
                  <a16:creationId xmlns:a16="http://schemas.microsoft.com/office/drawing/2014/main" id="{45B1873A-D63B-4861-99ED-77BBB3B827B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7">
              <a:extLst>
                <a:ext uri="{FF2B5EF4-FFF2-40B4-BE49-F238E27FC236}">
                  <a16:creationId xmlns:a16="http://schemas.microsoft.com/office/drawing/2014/main" id="{83CB287A-494E-433E-AF33-723AED6A415D}"/>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8">
              <a:extLst>
                <a:ext uri="{FF2B5EF4-FFF2-40B4-BE49-F238E27FC236}">
                  <a16:creationId xmlns:a16="http://schemas.microsoft.com/office/drawing/2014/main" id="{F32C4AE5-F631-40C6-84AC-9BEE7FB1FE68}"/>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9">
              <a:extLst>
                <a:ext uri="{FF2B5EF4-FFF2-40B4-BE49-F238E27FC236}">
                  <a16:creationId xmlns:a16="http://schemas.microsoft.com/office/drawing/2014/main" id="{18046FF8-B6D9-40BF-B3D5-5280E268BF4C}"/>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80">
              <a:extLst>
                <a:ext uri="{FF2B5EF4-FFF2-40B4-BE49-F238E27FC236}">
                  <a16:creationId xmlns:a16="http://schemas.microsoft.com/office/drawing/2014/main" id="{DEC8EFDA-D3E7-4257-95B3-64A74283C678}"/>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1">
              <a:extLst>
                <a:ext uri="{FF2B5EF4-FFF2-40B4-BE49-F238E27FC236}">
                  <a16:creationId xmlns:a16="http://schemas.microsoft.com/office/drawing/2014/main" id="{06048DD7-82F1-495B-8E45-7AFEC4265B9D}"/>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2">
              <a:extLst>
                <a:ext uri="{FF2B5EF4-FFF2-40B4-BE49-F238E27FC236}">
                  <a16:creationId xmlns:a16="http://schemas.microsoft.com/office/drawing/2014/main" id="{739A6ED2-0342-48D2-92D7-7EB2664DCD7B}"/>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3">
              <a:extLst>
                <a:ext uri="{FF2B5EF4-FFF2-40B4-BE49-F238E27FC236}">
                  <a16:creationId xmlns:a16="http://schemas.microsoft.com/office/drawing/2014/main" id="{B5E7CF25-9966-42C0-8605-AF5E77CC9BD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4">
              <a:extLst>
                <a:ext uri="{FF2B5EF4-FFF2-40B4-BE49-F238E27FC236}">
                  <a16:creationId xmlns:a16="http://schemas.microsoft.com/office/drawing/2014/main" id="{BD054EB0-0ACD-4255-A4EE-2A06C4B9C566}"/>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5">
              <a:extLst>
                <a:ext uri="{FF2B5EF4-FFF2-40B4-BE49-F238E27FC236}">
                  <a16:creationId xmlns:a16="http://schemas.microsoft.com/office/drawing/2014/main" id="{2D756EEF-D88F-4A74-A72B-19E3E4808353}"/>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6">
              <a:extLst>
                <a:ext uri="{FF2B5EF4-FFF2-40B4-BE49-F238E27FC236}">
                  <a16:creationId xmlns:a16="http://schemas.microsoft.com/office/drawing/2014/main" id="{8ED5CAD3-FC9E-483C-8636-93BD7B54D51F}"/>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7">
              <a:extLst>
                <a:ext uri="{FF2B5EF4-FFF2-40B4-BE49-F238E27FC236}">
                  <a16:creationId xmlns:a16="http://schemas.microsoft.com/office/drawing/2014/main" id="{F0058B58-A30F-4F7A-AFD4-8B7A41A8F29B}"/>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8">
              <a:extLst>
                <a:ext uri="{FF2B5EF4-FFF2-40B4-BE49-F238E27FC236}">
                  <a16:creationId xmlns:a16="http://schemas.microsoft.com/office/drawing/2014/main" id="{989B2411-4207-436C-B050-D3322FA1503C}"/>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9">
              <a:extLst>
                <a:ext uri="{FF2B5EF4-FFF2-40B4-BE49-F238E27FC236}">
                  <a16:creationId xmlns:a16="http://schemas.microsoft.com/office/drawing/2014/main" id="{2513E475-F826-4EB1-8230-36209053D025}"/>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0">
              <a:extLst>
                <a:ext uri="{FF2B5EF4-FFF2-40B4-BE49-F238E27FC236}">
                  <a16:creationId xmlns:a16="http://schemas.microsoft.com/office/drawing/2014/main" id="{C199F47D-642F-4C35-BB14-CEBF6256F91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1">
              <a:extLst>
                <a:ext uri="{FF2B5EF4-FFF2-40B4-BE49-F238E27FC236}">
                  <a16:creationId xmlns:a16="http://schemas.microsoft.com/office/drawing/2014/main" id="{87A48F51-2092-4C77-8E55-8D0063EDFA98}"/>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2">
              <a:extLst>
                <a:ext uri="{FF2B5EF4-FFF2-40B4-BE49-F238E27FC236}">
                  <a16:creationId xmlns:a16="http://schemas.microsoft.com/office/drawing/2014/main" id="{B2FCDEDF-2715-4871-9758-88D0BBD0A05C}"/>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93">
              <a:extLst>
                <a:ext uri="{FF2B5EF4-FFF2-40B4-BE49-F238E27FC236}">
                  <a16:creationId xmlns:a16="http://schemas.microsoft.com/office/drawing/2014/main" id="{6899C4A6-B4DB-42DF-BD1A-AD8B4922FB20}"/>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4">
              <a:extLst>
                <a:ext uri="{FF2B5EF4-FFF2-40B4-BE49-F238E27FC236}">
                  <a16:creationId xmlns:a16="http://schemas.microsoft.com/office/drawing/2014/main" id="{5E11EE94-7D35-44E0-8240-04E476C2A166}"/>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5">
              <a:extLst>
                <a:ext uri="{FF2B5EF4-FFF2-40B4-BE49-F238E27FC236}">
                  <a16:creationId xmlns:a16="http://schemas.microsoft.com/office/drawing/2014/main" id="{2D6B64B6-30BD-4676-BD6F-1F3C44410614}"/>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6">
              <a:extLst>
                <a:ext uri="{FF2B5EF4-FFF2-40B4-BE49-F238E27FC236}">
                  <a16:creationId xmlns:a16="http://schemas.microsoft.com/office/drawing/2014/main" id="{712451FD-ADA0-4853-AFEA-C143519CE0D0}"/>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7">
              <a:extLst>
                <a:ext uri="{FF2B5EF4-FFF2-40B4-BE49-F238E27FC236}">
                  <a16:creationId xmlns:a16="http://schemas.microsoft.com/office/drawing/2014/main" id="{AF68FFDC-0469-4458-91F9-6984613CCBCD}"/>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8">
              <a:extLst>
                <a:ext uri="{FF2B5EF4-FFF2-40B4-BE49-F238E27FC236}">
                  <a16:creationId xmlns:a16="http://schemas.microsoft.com/office/drawing/2014/main" id="{908C5A0F-3EB8-46D3-86FC-6874A8B5A931}"/>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9">
              <a:extLst>
                <a:ext uri="{FF2B5EF4-FFF2-40B4-BE49-F238E27FC236}">
                  <a16:creationId xmlns:a16="http://schemas.microsoft.com/office/drawing/2014/main" id="{14AD6B98-99B8-4956-94B2-11BF36B884FE}"/>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00">
              <a:extLst>
                <a:ext uri="{FF2B5EF4-FFF2-40B4-BE49-F238E27FC236}">
                  <a16:creationId xmlns:a16="http://schemas.microsoft.com/office/drawing/2014/main" id="{6B53A354-3B7A-471F-80D8-1DF89046D6F5}"/>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1">
              <a:extLst>
                <a:ext uri="{FF2B5EF4-FFF2-40B4-BE49-F238E27FC236}">
                  <a16:creationId xmlns:a16="http://schemas.microsoft.com/office/drawing/2014/main" id="{3D8D3FC8-4CE7-471C-979D-C55A2554A0AA}"/>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02">
              <a:extLst>
                <a:ext uri="{FF2B5EF4-FFF2-40B4-BE49-F238E27FC236}">
                  <a16:creationId xmlns:a16="http://schemas.microsoft.com/office/drawing/2014/main" id="{148A416C-2DBC-4ABB-96FD-94C2E99F209A}"/>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03">
              <a:extLst>
                <a:ext uri="{FF2B5EF4-FFF2-40B4-BE49-F238E27FC236}">
                  <a16:creationId xmlns:a16="http://schemas.microsoft.com/office/drawing/2014/main" id="{504787C9-0815-4CED-A1F1-8B57AE73251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4">
              <a:extLst>
                <a:ext uri="{FF2B5EF4-FFF2-40B4-BE49-F238E27FC236}">
                  <a16:creationId xmlns:a16="http://schemas.microsoft.com/office/drawing/2014/main" id="{D5249B78-9F85-4BDC-A783-B365ECE9E459}"/>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5">
              <a:extLst>
                <a:ext uri="{FF2B5EF4-FFF2-40B4-BE49-F238E27FC236}">
                  <a16:creationId xmlns:a16="http://schemas.microsoft.com/office/drawing/2014/main" id="{13A35325-794B-479F-98CA-EFD9271ECB86}"/>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6">
              <a:extLst>
                <a:ext uri="{FF2B5EF4-FFF2-40B4-BE49-F238E27FC236}">
                  <a16:creationId xmlns:a16="http://schemas.microsoft.com/office/drawing/2014/main" id="{1D5C9772-503D-4FE7-92BC-70054BE377FE}"/>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7">
              <a:extLst>
                <a:ext uri="{FF2B5EF4-FFF2-40B4-BE49-F238E27FC236}">
                  <a16:creationId xmlns:a16="http://schemas.microsoft.com/office/drawing/2014/main" id="{6F2A97C3-A702-46CA-84DD-17939F1A2FCA}"/>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8">
              <a:extLst>
                <a:ext uri="{FF2B5EF4-FFF2-40B4-BE49-F238E27FC236}">
                  <a16:creationId xmlns:a16="http://schemas.microsoft.com/office/drawing/2014/main" id="{B225B4AA-A589-489E-8223-B51BB52EE5C6}"/>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9">
              <a:extLst>
                <a:ext uri="{FF2B5EF4-FFF2-40B4-BE49-F238E27FC236}">
                  <a16:creationId xmlns:a16="http://schemas.microsoft.com/office/drawing/2014/main" id="{A4F648FC-AFEF-4377-B8B2-77B96F3075D1}"/>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10">
              <a:extLst>
                <a:ext uri="{FF2B5EF4-FFF2-40B4-BE49-F238E27FC236}">
                  <a16:creationId xmlns:a16="http://schemas.microsoft.com/office/drawing/2014/main" id="{54EBB32B-AC80-4F51-9A33-FB2A40FC5905}"/>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1">
              <a:extLst>
                <a:ext uri="{FF2B5EF4-FFF2-40B4-BE49-F238E27FC236}">
                  <a16:creationId xmlns:a16="http://schemas.microsoft.com/office/drawing/2014/main" id="{4AA5ECED-3E00-4738-AA8B-B3AEF1C83A4F}"/>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12">
              <a:extLst>
                <a:ext uri="{FF2B5EF4-FFF2-40B4-BE49-F238E27FC236}">
                  <a16:creationId xmlns:a16="http://schemas.microsoft.com/office/drawing/2014/main" id="{7B0359AA-9328-42CF-9642-30627DD696E8}"/>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3">
              <a:extLst>
                <a:ext uri="{FF2B5EF4-FFF2-40B4-BE49-F238E27FC236}">
                  <a16:creationId xmlns:a16="http://schemas.microsoft.com/office/drawing/2014/main" id="{B8F78801-E6AB-4F17-9B0F-B4EE5CDAEE14}"/>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4">
              <a:extLst>
                <a:ext uri="{FF2B5EF4-FFF2-40B4-BE49-F238E27FC236}">
                  <a16:creationId xmlns:a16="http://schemas.microsoft.com/office/drawing/2014/main" id="{FC0FBB59-D3BF-42C5-8328-DAB28D5BCA92}"/>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715">
            <a:extLst>
              <a:ext uri="{FF2B5EF4-FFF2-40B4-BE49-F238E27FC236}">
                <a16:creationId xmlns:a16="http://schemas.microsoft.com/office/drawing/2014/main" id="{6D713250-7EEE-46F3-B111-ABA4BAD6E03C}"/>
              </a:ext>
            </a:extLst>
          </p:cNvPr>
          <p:cNvGrpSpPr>
            <a:grpSpLocks noChangeAspect="1"/>
          </p:cNvGrpSpPr>
          <p:nvPr/>
        </p:nvGrpSpPr>
        <p:grpSpPr bwMode="auto">
          <a:xfrm rot="14448598" flipH="1">
            <a:off x="10648466" y="3973738"/>
            <a:ext cx="896710" cy="935396"/>
            <a:chOff x="1328" y="0"/>
            <a:chExt cx="3106" cy="3240"/>
          </a:xfrm>
        </p:grpSpPr>
        <p:sp>
          <p:nvSpPr>
            <p:cNvPr id="112" name="Freeform 716">
              <a:extLst>
                <a:ext uri="{FF2B5EF4-FFF2-40B4-BE49-F238E27FC236}">
                  <a16:creationId xmlns:a16="http://schemas.microsoft.com/office/drawing/2014/main" id="{BAE208D7-8825-439D-ABBE-DAFC12CDEFF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7">
              <a:extLst>
                <a:ext uri="{FF2B5EF4-FFF2-40B4-BE49-F238E27FC236}">
                  <a16:creationId xmlns:a16="http://schemas.microsoft.com/office/drawing/2014/main" id="{B755C65D-0BB6-4FD6-B31C-4B32A921D7D8}"/>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8">
              <a:extLst>
                <a:ext uri="{FF2B5EF4-FFF2-40B4-BE49-F238E27FC236}">
                  <a16:creationId xmlns:a16="http://schemas.microsoft.com/office/drawing/2014/main" id="{73AD9B00-0652-49A5-A5D6-C9A328DAA7D4}"/>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19">
              <a:extLst>
                <a:ext uri="{FF2B5EF4-FFF2-40B4-BE49-F238E27FC236}">
                  <a16:creationId xmlns:a16="http://schemas.microsoft.com/office/drawing/2014/main" id="{F6535A34-2E71-4D53-B78E-C8F2C8B32EC0}"/>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0">
              <a:extLst>
                <a:ext uri="{FF2B5EF4-FFF2-40B4-BE49-F238E27FC236}">
                  <a16:creationId xmlns:a16="http://schemas.microsoft.com/office/drawing/2014/main" id="{16764A70-506C-44E5-95EB-AE6B0633DDA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1">
              <a:extLst>
                <a:ext uri="{FF2B5EF4-FFF2-40B4-BE49-F238E27FC236}">
                  <a16:creationId xmlns:a16="http://schemas.microsoft.com/office/drawing/2014/main" id="{0DD71CE1-6D9F-48B0-A6B1-23FAED339DFB}"/>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2">
              <a:extLst>
                <a:ext uri="{FF2B5EF4-FFF2-40B4-BE49-F238E27FC236}">
                  <a16:creationId xmlns:a16="http://schemas.microsoft.com/office/drawing/2014/main" id="{34C73B07-864B-4E46-8AFB-5A2AF9E43C36}"/>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3">
              <a:extLst>
                <a:ext uri="{FF2B5EF4-FFF2-40B4-BE49-F238E27FC236}">
                  <a16:creationId xmlns:a16="http://schemas.microsoft.com/office/drawing/2014/main" id="{5DA459B4-2731-47E2-BD74-23D6E498B192}"/>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4">
              <a:extLst>
                <a:ext uri="{FF2B5EF4-FFF2-40B4-BE49-F238E27FC236}">
                  <a16:creationId xmlns:a16="http://schemas.microsoft.com/office/drawing/2014/main" id="{22410A52-3EC2-4987-A373-C2720E3EB7E2}"/>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5">
              <a:extLst>
                <a:ext uri="{FF2B5EF4-FFF2-40B4-BE49-F238E27FC236}">
                  <a16:creationId xmlns:a16="http://schemas.microsoft.com/office/drawing/2014/main" id="{EAB0B557-004D-47E7-BE08-A8CF76B7EA7F}"/>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6">
              <a:extLst>
                <a:ext uri="{FF2B5EF4-FFF2-40B4-BE49-F238E27FC236}">
                  <a16:creationId xmlns:a16="http://schemas.microsoft.com/office/drawing/2014/main" id="{BB2C9472-2E42-4AC0-AC07-65062CD01885}"/>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7">
              <a:extLst>
                <a:ext uri="{FF2B5EF4-FFF2-40B4-BE49-F238E27FC236}">
                  <a16:creationId xmlns:a16="http://schemas.microsoft.com/office/drawing/2014/main" id="{C09F5E9C-F5B3-479F-9159-E18AC7BA4A4B}"/>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8">
              <a:extLst>
                <a:ext uri="{FF2B5EF4-FFF2-40B4-BE49-F238E27FC236}">
                  <a16:creationId xmlns:a16="http://schemas.microsoft.com/office/drawing/2014/main" id="{4D180DB3-0A95-487A-A234-0A47CE52E04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29">
              <a:extLst>
                <a:ext uri="{FF2B5EF4-FFF2-40B4-BE49-F238E27FC236}">
                  <a16:creationId xmlns:a16="http://schemas.microsoft.com/office/drawing/2014/main" id="{88DC0ABD-F851-4FD7-BC1F-29D5BFCA08F2}"/>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0">
              <a:extLst>
                <a:ext uri="{FF2B5EF4-FFF2-40B4-BE49-F238E27FC236}">
                  <a16:creationId xmlns:a16="http://schemas.microsoft.com/office/drawing/2014/main" id="{8F5A7192-798A-4D2B-B100-ACA111189238}"/>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1">
              <a:extLst>
                <a:ext uri="{FF2B5EF4-FFF2-40B4-BE49-F238E27FC236}">
                  <a16:creationId xmlns:a16="http://schemas.microsoft.com/office/drawing/2014/main" id="{3E01C71D-A8CF-413C-9901-7DFF3839BF5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2">
              <a:extLst>
                <a:ext uri="{FF2B5EF4-FFF2-40B4-BE49-F238E27FC236}">
                  <a16:creationId xmlns:a16="http://schemas.microsoft.com/office/drawing/2014/main" id="{B567B7A0-DB2E-4483-A3D7-28CAA966B4F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3">
              <a:extLst>
                <a:ext uri="{FF2B5EF4-FFF2-40B4-BE49-F238E27FC236}">
                  <a16:creationId xmlns:a16="http://schemas.microsoft.com/office/drawing/2014/main" id="{0E97AADF-393F-43CE-8A0C-95B766CC660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4">
              <a:extLst>
                <a:ext uri="{FF2B5EF4-FFF2-40B4-BE49-F238E27FC236}">
                  <a16:creationId xmlns:a16="http://schemas.microsoft.com/office/drawing/2014/main" id="{A30B93F8-A755-4EE7-8B4B-16350600CA9F}"/>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5">
              <a:extLst>
                <a:ext uri="{FF2B5EF4-FFF2-40B4-BE49-F238E27FC236}">
                  <a16:creationId xmlns:a16="http://schemas.microsoft.com/office/drawing/2014/main" id="{90C37A52-3624-4DB9-B828-2E59C63FD605}"/>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6">
              <a:extLst>
                <a:ext uri="{FF2B5EF4-FFF2-40B4-BE49-F238E27FC236}">
                  <a16:creationId xmlns:a16="http://schemas.microsoft.com/office/drawing/2014/main" id="{012C5616-C94C-4F84-B166-82F3AF4C4B98}"/>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7">
              <a:extLst>
                <a:ext uri="{FF2B5EF4-FFF2-40B4-BE49-F238E27FC236}">
                  <a16:creationId xmlns:a16="http://schemas.microsoft.com/office/drawing/2014/main" id="{4A2A3711-C684-403D-AF1F-7C23F2CB354A}"/>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8">
              <a:extLst>
                <a:ext uri="{FF2B5EF4-FFF2-40B4-BE49-F238E27FC236}">
                  <a16:creationId xmlns:a16="http://schemas.microsoft.com/office/drawing/2014/main" id="{0CF3E7FE-103D-4CCA-B837-657F3165E58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9">
              <a:extLst>
                <a:ext uri="{FF2B5EF4-FFF2-40B4-BE49-F238E27FC236}">
                  <a16:creationId xmlns:a16="http://schemas.microsoft.com/office/drawing/2014/main" id="{44CE92A1-7600-4F38-8EAC-16565EB9E8B6}"/>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0">
              <a:extLst>
                <a:ext uri="{FF2B5EF4-FFF2-40B4-BE49-F238E27FC236}">
                  <a16:creationId xmlns:a16="http://schemas.microsoft.com/office/drawing/2014/main" id="{29CDE979-CBA8-45F8-9690-E584F7AD819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1">
              <a:extLst>
                <a:ext uri="{FF2B5EF4-FFF2-40B4-BE49-F238E27FC236}">
                  <a16:creationId xmlns:a16="http://schemas.microsoft.com/office/drawing/2014/main" id="{5DB924DC-808D-46B9-82B5-78826B256AA3}"/>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2">
              <a:extLst>
                <a:ext uri="{FF2B5EF4-FFF2-40B4-BE49-F238E27FC236}">
                  <a16:creationId xmlns:a16="http://schemas.microsoft.com/office/drawing/2014/main" id="{0BE7CAE3-AEEF-49D1-895D-E9C843DBD4C6}"/>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3">
              <a:extLst>
                <a:ext uri="{FF2B5EF4-FFF2-40B4-BE49-F238E27FC236}">
                  <a16:creationId xmlns:a16="http://schemas.microsoft.com/office/drawing/2014/main" id="{B7E1EE38-7AFA-449A-A118-78FD3C8392AA}"/>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4">
              <a:extLst>
                <a:ext uri="{FF2B5EF4-FFF2-40B4-BE49-F238E27FC236}">
                  <a16:creationId xmlns:a16="http://schemas.microsoft.com/office/drawing/2014/main" id="{473B0819-8B6B-45FA-8DB0-1856F74176BF}"/>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5">
              <a:extLst>
                <a:ext uri="{FF2B5EF4-FFF2-40B4-BE49-F238E27FC236}">
                  <a16:creationId xmlns:a16="http://schemas.microsoft.com/office/drawing/2014/main" id="{704B0CE8-151E-42A8-AB2A-B088EAC84DDB}"/>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6">
              <a:extLst>
                <a:ext uri="{FF2B5EF4-FFF2-40B4-BE49-F238E27FC236}">
                  <a16:creationId xmlns:a16="http://schemas.microsoft.com/office/drawing/2014/main" id="{95CBF407-751C-4D4E-BA55-AFD0A4CD4A2C}"/>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7">
              <a:extLst>
                <a:ext uri="{FF2B5EF4-FFF2-40B4-BE49-F238E27FC236}">
                  <a16:creationId xmlns:a16="http://schemas.microsoft.com/office/drawing/2014/main" id="{262D9C47-DDFE-46DB-A255-5B16E1D5DA73}"/>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8">
              <a:extLst>
                <a:ext uri="{FF2B5EF4-FFF2-40B4-BE49-F238E27FC236}">
                  <a16:creationId xmlns:a16="http://schemas.microsoft.com/office/drawing/2014/main" id="{6B834F19-6902-4F26-B6AF-682445840840}"/>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9">
              <a:extLst>
                <a:ext uri="{FF2B5EF4-FFF2-40B4-BE49-F238E27FC236}">
                  <a16:creationId xmlns:a16="http://schemas.microsoft.com/office/drawing/2014/main" id="{80498354-841A-400A-AAA6-427564BEFFC1}"/>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0">
              <a:extLst>
                <a:ext uri="{FF2B5EF4-FFF2-40B4-BE49-F238E27FC236}">
                  <a16:creationId xmlns:a16="http://schemas.microsoft.com/office/drawing/2014/main" id="{952A410D-36AA-49CC-9F2A-3F8145EAF785}"/>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1">
              <a:extLst>
                <a:ext uri="{FF2B5EF4-FFF2-40B4-BE49-F238E27FC236}">
                  <a16:creationId xmlns:a16="http://schemas.microsoft.com/office/drawing/2014/main" id="{948B6C50-FBF0-4224-AF03-C0552D9D4099}"/>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2">
              <a:extLst>
                <a:ext uri="{FF2B5EF4-FFF2-40B4-BE49-F238E27FC236}">
                  <a16:creationId xmlns:a16="http://schemas.microsoft.com/office/drawing/2014/main" id="{CEC49A3B-CB32-433C-9CB0-C8F322F42D31}"/>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3">
              <a:extLst>
                <a:ext uri="{FF2B5EF4-FFF2-40B4-BE49-F238E27FC236}">
                  <a16:creationId xmlns:a16="http://schemas.microsoft.com/office/drawing/2014/main" id="{3482ADB3-4E19-4080-BB96-D7BED2D10F43}"/>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4">
              <a:extLst>
                <a:ext uri="{FF2B5EF4-FFF2-40B4-BE49-F238E27FC236}">
                  <a16:creationId xmlns:a16="http://schemas.microsoft.com/office/drawing/2014/main" id="{7460AF16-B17D-4A50-88C5-6439C9D22B8E}"/>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5">
              <a:extLst>
                <a:ext uri="{FF2B5EF4-FFF2-40B4-BE49-F238E27FC236}">
                  <a16:creationId xmlns:a16="http://schemas.microsoft.com/office/drawing/2014/main" id="{AC25DC76-C18D-4D7A-B058-CA5F48A8CB5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6">
              <a:extLst>
                <a:ext uri="{FF2B5EF4-FFF2-40B4-BE49-F238E27FC236}">
                  <a16:creationId xmlns:a16="http://schemas.microsoft.com/office/drawing/2014/main" id="{0E85830E-A8C7-4A99-A8C7-8AE78F2F0F8E}"/>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7">
              <a:extLst>
                <a:ext uri="{FF2B5EF4-FFF2-40B4-BE49-F238E27FC236}">
                  <a16:creationId xmlns:a16="http://schemas.microsoft.com/office/drawing/2014/main" id="{F6EF0E65-DEDA-48A2-9651-387F7238253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8">
              <a:extLst>
                <a:ext uri="{FF2B5EF4-FFF2-40B4-BE49-F238E27FC236}">
                  <a16:creationId xmlns:a16="http://schemas.microsoft.com/office/drawing/2014/main" id="{086D6969-7281-4880-915C-1985A0A503E3}"/>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59">
              <a:extLst>
                <a:ext uri="{FF2B5EF4-FFF2-40B4-BE49-F238E27FC236}">
                  <a16:creationId xmlns:a16="http://schemas.microsoft.com/office/drawing/2014/main" id="{366A1CA4-9652-4FB0-B2FE-C627ABC6502A}"/>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0">
              <a:extLst>
                <a:ext uri="{FF2B5EF4-FFF2-40B4-BE49-F238E27FC236}">
                  <a16:creationId xmlns:a16="http://schemas.microsoft.com/office/drawing/2014/main" id="{8F1FB8FA-128C-4E2C-A37B-E92215995324}"/>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1">
              <a:extLst>
                <a:ext uri="{FF2B5EF4-FFF2-40B4-BE49-F238E27FC236}">
                  <a16:creationId xmlns:a16="http://schemas.microsoft.com/office/drawing/2014/main" id="{D259864E-65B5-4656-BE0F-3099E7F06A21}"/>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2">
              <a:extLst>
                <a:ext uri="{FF2B5EF4-FFF2-40B4-BE49-F238E27FC236}">
                  <a16:creationId xmlns:a16="http://schemas.microsoft.com/office/drawing/2014/main" id="{CFE1E81E-3D5B-4B85-B317-CCF702EAF6AF}"/>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3">
              <a:extLst>
                <a:ext uri="{FF2B5EF4-FFF2-40B4-BE49-F238E27FC236}">
                  <a16:creationId xmlns:a16="http://schemas.microsoft.com/office/drawing/2014/main" id="{607C6AE7-29F3-42F6-8237-5E91398ED4CA}"/>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4">
              <a:extLst>
                <a:ext uri="{FF2B5EF4-FFF2-40B4-BE49-F238E27FC236}">
                  <a16:creationId xmlns:a16="http://schemas.microsoft.com/office/drawing/2014/main" id="{837ACD65-CDAC-4680-B659-351BC32443B4}"/>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5">
              <a:extLst>
                <a:ext uri="{FF2B5EF4-FFF2-40B4-BE49-F238E27FC236}">
                  <a16:creationId xmlns:a16="http://schemas.microsoft.com/office/drawing/2014/main" id="{03B458C7-F8D0-46B6-A32E-3D58B9984BBC}"/>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6">
              <a:extLst>
                <a:ext uri="{FF2B5EF4-FFF2-40B4-BE49-F238E27FC236}">
                  <a16:creationId xmlns:a16="http://schemas.microsoft.com/office/drawing/2014/main" id="{85B11958-240F-4D24-A422-7148598654D1}"/>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7">
              <a:extLst>
                <a:ext uri="{FF2B5EF4-FFF2-40B4-BE49-F238E27FC236}">
                  <a16:creationId xmlns:a16="http://schemas.microsoft.com/office/drawing/2014/main" id="{4DFAD145-DF50-4587-B269-6FF76FEF38B6}"/>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8">
              <a:extLst>
                <a:ext uri="{FF2B5EF4-FFF2-40B4-BE49-F238E27FC236}">
                  <a16:creationId xmlns:a16="http://schemas.microsoft.com/office/drawing/2014/main" id="{573F3719-16E0-4490-9093-84FB4061C7FD}"/>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69">
              <a:extLst>
                <a:ext uri="{FF2B5EF4-FFF2-40B4-BE49-F238E27FC236}">
                  <a16:creationId xmlns:a16="http://schemas.microsoft.com/office/drawing/2014/main" id="{C34AACB5-145D-4175-9B60-61A45D8E448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0">
              <a:extLst>
                <a:ext uri="{FF2B5EF4-FFF2-40B4-BE49-F238E27FC236}">
                  <a16:creationId xmlns:a16="http://schemas.microsoft.com/office/drawing/2014/main" id="{3C407A9D-5FC3-44B0-8C9A-9004B9B2F26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1">
              <a:extLst>
                <a:ext uri="{FF2B5EF4-FFF2-40B4-BE49-F238E27FC236}">
                  <a16:creationId xmlns:a16="http://schemas.microsoft.com/office/drawing/2014/main" id="{767420CC-ACC3-4F32-84B9-9AE29DA8287E}"/>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2">
              <a:extLst>
                <a:ext uri="{FF2B5EF4-FFF2-40B4-BE49-F238E27FC236}">
                  <a16:creationId xmlns:a16="http://schemas.microsoft.com/office/drawing/2014/main" id="{00DC8ACC-9E63-47F6-B58A-B2A21F0B7EFD}"/>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3">
              <a:extLst>
                <a:ext uri="{FF2B5EF4-FFF2-40B4-BE49-F238E27FC236}">
                  <a16:creationId xmlns:a16="http://schemas.microsoft.com/office/drawing/2014/main" id="{970BB26A-FB06-437A-B691-EE073BAB7CA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4">
              <a:extLst>
                <a:ext uri="{FF2B5EF4-FFF2-40B4-BE49-F238E27FC236}">
                  <a16:creationId xmlns:a16="http://schemas.microsoft.com/office/drawing/2014/main" id="{5AA4EDE2-32FD-436D-BAE7-9407FF4765D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5">
              <a:extLst>
                <a:ext uri="{FF2B5EF4-FFF2-40B4-BE49-F238E27FC236}">
                  <a16:creationId xmlns:a16="http://schemas.microsoft.com/office/drawing/2014/main" id="{CAE68DFF-C05A-46ED-9AFF-C67C50E071D6}"/>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6">
              <a:extLst>
                <a:ext uri="{FF2B5EF4-FFF2-40B4-BE49-F238E27FC236}">
                  <a16:creationId xmlns:a16="http://schemas.microsoft.com/office/drawing/2014/main" id="{6712DEE3-7CAC-4DC6-A942-92332D444982}"/>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7">
              <a:extLst>
                <a:ext uri="{FF2B5EF4-FFF2-40B4-BE49-F238E27FC236}">
                  <a16:creationId xmlns:a16="http://schemas.microsoft.com/office/drawing/2014/main" id="{3B5860B3-E6C4-43DB-9D64-CF131EAECFCE}"/>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8">
              <a:extLst>
                <a:ext uri="{FF2B5EF4-FFF2-40B4-BE49-F238E27FC236}">
                  <a16:creationId xmlns:a16="http://schemas.microsoft.com/office/drawing/2014/main" id="{A620402D-F40C-4D44-A93C-4BB028E95D08}"/>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79">
              <a:extLst>
                <a:ext uri="{FF2B5EF4-FFF2-40B4-BE49-F238E27FC236}">
                  <a16:creationId xmlns:a16="http://schemas.microsoft.com/office/drawing/2014/main" id="{D5EFA24E-FBAF-4C7D-BAD7-9FD20F968F69}"/>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0">
              <a:extLst>
                <a:ext uri="{FF2B5EF4-FFF2-40B4-BE49-F238E27FC236}">
                  <a16:creationId xmlns:a16="http://schemas.microsoft.com/office/drawing/2014/main" id="{A739FBE1-C719-476C-84CD-84E7F6921813}"/>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1">
              <a:extLst>
                <a:ext uri="{FF2B5EF4-FFF2-40B4-BE49-F238E27FC236}">
                  <a16:creationId xmlns:a16="http://schemas.microsoft.com/office/drawing/2014/main" id="{87007319-2D47-4890-8DFF-9DADCF9E5159}"/>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2">
              <a:extLst>
                <a:ext uri="{FF2B5EF4-FFF2-40B4-BE49-F238E27FC236}">
                  <a16:creationId xmlns:a16="http://schemas.microsoft.com/office/drawing/2014/main" id="{F6C62CDB-0E92-43B6-BFF1-8C66FAFFE3B1}"/>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3">
              <a:extLst>
                <a:ext uri="{FF2B5EF4-FFF2-40B4-BE49-F238E27FC236}">
                  <a16:creationId xmlns:a16="http://schemas.microsoft.com/office/drawing/2014/main" id="{3D2BF2CA-2E45-40B1-8DA7-238AFF9429E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4">
              <a:extLst>
                <a:ext uri="{FF2B5EF4-FFF2-40B4-BE49-F238E27FC236}">
                  <a16:creationId xmlns:a16="http://schemas.microsoft.com/office/drawing/2014/main" id="{8D298920-7B54-4829-922F-5405DAC090CE}"/>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5">
              <a:extLst>
                <a:ext uri="{FF2B5EF4-FFF2-40B4-BE49-F238E27FC236}">
                  <a16:creationId xmlns:a16="http://schemas.microsoft.com/office/drawing/2014/main" id="{9F21E88C-326A-4B08-A10B-52C19BF5FAF7}"/>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6">
              <a:extLst>
                <a:ext uri="{FF2B5EF4-FFF2-40B4-BE49-F238E27FC236}">
                  <a16:creationId xmlns:a16="http://schemas.microsoft.com/office/drawing/2014/main" id="{9BA9EE49-16F3-4CF3-A856-738E9D4DC3B2}"/>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7">
              <a:extLst>
                <a:ext uri="{FF2B5EF4-FFF2-40B4-BE49-F238E27FC236}">
                  <a16:creationId xmlns:a16="http://schemas.microsoft.com/office/drawing/2014/main" id="{7F93C1BC-0DDD-43CE-94FE-83BA82F5EC34}"/>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8">
              <a:extLst>
                <a:ext uri="{FF2B5EF4-FFF2-40B4-BE49-F238E27FC236}">
                  <a16:creationId xmlns:a16="http://schemas.microsoft.com/office/drawing/2014/main" id="{A2799DAA-3A23-4510-9A38-9B0707812C17}"/>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89">
              <a:extLst>
                <a:ext uri="{FF2B5EF4-FFF2-40B4-BE49-F238E27FC236}">
                  <a16:creationId xmlns:a16="http://schemas.microsoft.com/office/drawing/2014/main" id="{F34A9D13-C682-4025-94BC-3D8A42348B9D}"/>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0">
              <a:extLst>
                <a:ext uri="{FF2B5EF4-FFF2-40B4-BE49-F238E27FC236}">
                  <a16:creationId xmlns:a16="http://schemas.microsoft.com/office/drawing/2014/main" id="{B408689F-14A4-42E5-B745-19D1E713778C}"/>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1">
              <a:extLst>
                <a:ext uri="{FF2B5EF4-FFF2-40B4-BE49-F238E27FC236}">
                  <a16:creationId xmlns:a16="http://schemas.microsoft.com/office/drawing/2014/main" id="{562CA181-5EFC-4DFD-BCB4-3B04ABA8A6D6}"/>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2">
              <a:extLst>
                <a:ext uri="{FF2B5EF4-FFF2-40B4-BE49-F238E27FC236}">
                  <a16:creationId xmlns:a16="http://schemas.microsoft.com/office/drawing/2014/main" id="{6DCF64B3-1B0D-418D-97FD-BBDDA1E2F65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3">
              <a:extLst>
                <a:ext uri="{FF2B5EF4-FFF2-40B4-BE49-F238E27FC236}">
                  <a16:creationId xmlns:a16="http://schemas.microsoft.com/office/drawing/2014/main" id="{A49C2689-C2E1-4326-A4CB-0F3EDF4BB8E7}"/>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4">
              <a:extLst>
                <a:ext uri="{FF2B5EF4-FFF2-40B4-BE49-F238E27FC236}">
                  <a16:creationId xmlns:a16="http://schemas.microsoft.com/office/drawing/2014/main" id="{DF65A03B-FE1A-4AC6-A2C4-5F0FA406DA7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5">
              <a:extLst>
                <a:ext uri="{FF2B5EF4-FFF2-40B4-BE49-F238E27FC236}">
                  <a16:creationId xmlns:a16="http://schemas.microsoft.com/office/drawing/2014/main" id="{6EE3C024-29DE-495C-ABA2-47C13948773B}"/>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6">
              <a:extLst>
                <a:ext uri="{FF2B5EF4-FFF2-40B4-BE49-F238E27FC236}">
                  <a16:creationId xmlns:a16="http://schemas.microsoft.com/office/drawing/2014/main" id="{5FC0B5B4-893E-4281-B6C4-2A5A577DC5EB}"/>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7">
              <a:extLst>
                <a:ext uri="{FF2B5EF4-FFF2-40B4-BE49-F238E27FC236}">
                  <a16:creationId xmlns:a16="http://schemas.microsoft.com/office/drawing/2014/main" id="{1000ED40-E517-4531-AD3A-5939AFEC84C7}"/>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8">
              <a:extLst>
                <a:ext uri="{FF2B5EF4-FFF2-40B4-BE49-F238E27FC236}">
                  <a16:creationId xmlns:a16="http://schemas.microsoft.com/office/drawing/2014/main" id="{4F5F44A5-E9F3-413C-9926-14D341C019AE}"/>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99">
              <a:extLst>
                <a:ext uri="{FF2B5EF4-FFF2-40B4-BE49-F238E27FC236}">
                  <a16:creationId xmlns:a16="http://schemas.microsoft.com/office/drawing/2014/main" id="{F35DDD0C-7961-444C-A8F5-86294E0FA68C}"/>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0">
              <a:extLst>
                <a:ext uri="{FF2B5EF4-FFF2-40B4-BE49-F238E27FC236}">
                  <a16:creationId xmlns:a16="http://schemas.microsoft.com/office/drawing/2014/main" id="{65772895-8BB7-4626-B2C0-036C114181A7}"/>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1">
              <a:extLst>
                <a:ext uri="{FF2B5EF4-FFF2-40B4-BE49-F238E27FC236}">
                  <a16:creationId xmlns:a16="http://schemas.microsoft.com/office/drawing/2014/main" id="{B52CF3BC-1AA9-486B-9161-FA138ABC694F}"/>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2">
              <a:extLst>
                <a:ext uri="{FF2B5EF4-FFF2-40B4-BE49-F238E27FC236}">
                  <a16:creationId xmlns:a16="http://schemas.microsoft.com/office/drawing/2014/main" id="{1E532568-C500-4190-BD24-54CC0FDA9686}"/>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3">
              <a:extLst>
                <a:ext uri="{FF2B5EF4-FFF2-40B4-BE49-F238E27FC236}">
                  <a16:creationId xmlns:a16="http://schemas.microsoft.com/office/drawing/2014/main" id="{A9E3F223-F80F-4903-8C13-390DE27C9971}"/>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4">
              <a:extLst>
                <a:ext uri="{FF2B5EF4-FFF2-40B4-BE49-F238E27FC236}">
                  <a16:creationId xmlns:a16="http://schemas.microsoft.com/office/drawing/2014/main" id="{8F6C2BEA-7826-4244-BC49-CCF24184E00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5">
              <a:extLst>
                <a:ext uri="{FF2B5EF4-FFF2-40B4-BE49-F238E27FC236}">
                  <a16:creationId xmlns:a16="http://schemas.microsoft.com/office/drawing/2014/main" id="{D4B24FC7-4C30-406D-A17C-3C2135A3363B}"/>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6">
              <a:extLst>
                <a:ext uri="{FF2B5EF4-FFF2-40B4-BE49-F238E27FC236}">
                  <a16:creationId xmlns:a16="http://schemas.microsoft.com/office/drawing/2014/main" id="{3F4A9B44-141F-470B-A2FB-BC06C3659CE1}"/>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7">
              <a:extLst>
                <a:ext uri="{FF2B5EF4-FFF2-40B4-BE49-F238E27FC236}">
                  <a16:creationId xmlns:a16="http://schemas.microsoft.com/office/drawing/2014/main" id="{9E6500EB-95E2-4BF0-9E1E-3F73B1744142}"/>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8">
              <a:extLst>
                <a:ext uri="{FF2B5EF4-FFF2-40B4-BE49-F238E27FC236}">
                  <a16:creationId xmlns:a16="http://schemas.microsoft.com/office/drawing/2014/main" id="{3BFB8881-0007-4F45-8960-8119558B0E79}"/>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09">
              <a:extLst>
                <a:ext uri="{FF2B5EF4-FFF2-40B4-BE49-F238E27FC236}">
                  <a16:creationId xmlns:a16="http://schemas.microsoft.com/office/drawing/2014/main" id="{FC687CCA-F286-4AF5-B400-107942735335}"/>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0">
              <a:extLst>
                <a:ext uri="{FF2B5EF4-FFF2-40B4-BE49-F238E27FC236}">
                  <a16:creationId xmlns:a16="http://schemas.microsoft.com/office/drawing/2014/main" id="{A5E6EDAF-ED3F-479E-9FA9-4E3A8DAA3A76}"/>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1">
              <a:extLst>
                <a:ext uri="{FF2B5EF4-FFF2-40B4-BE49-F238E27FC236}">
                  <a16:creationId xmlns:a16="http://schemas.microsoft.com/office/drawing/2014/main" id="{2DB4EE84-1B2B-4F21-98EF-EF894CD8C6B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2">
              <a:extLst>
                <a:ext uri="{FF2B5EF4-FFF2-40B4-BE49-F238E27FC236}">
                  <a16:creationId xmlns:a16="http://schemas.microsoft.com/office/drawing/2014/main" id="{E94B0A3A-008A-4200-947E-48AF18D86247}"/>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3">
              <a:extLst>
                <a:ext uri="{FF2B5EF4-FFF2-40B4-BE49-F238E27FC236}">
                  <a16:creationId xmlns:a16="http://schemas.microsoft.com/office/drawing/2014/main" id="{2EF59AF7-5C44-4F63-AAF3-BFAD3C2B2B94}"/>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814">
              <a:extLst>
                <a:ext uri="{FF2B5EF4-FFF2-40B4-BE49-F238E27FC236}">
                  <a16:creationId xmlns:a16="http://schemas.microsoft.com/office/drawing/2014/main" id="{D489BD3E-94B8-4F8A-9080-54B9918DD49A}"/>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1" name="TextBox 210">
            <a:extLst>
              <a:ext uri="{FF2B5EF4-FFF2-40B4-BE49-F238E27FC236}">
                <a16:creationId xmlns:a16="http://schemas.microsoft.com/office/drawing/2014/main" id="{FF1C57A4-4A4A-486F-85C9-CDB243177C49}"/>
              </a:ext>
            </a:extLst>
          </p:cNvPr>
          <p:cNvSpPr txBox="1"/>
          <p:nvPr/>
        </p:nvSpPr>
        <p:spPr>
          <a:xfrm>
            <a:off x="8153618" y="4575315"/>
            <a:ext cx="4078181" cy="1200329"/>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 so that it can recompute &amp; verify the</a:t>
            </a:r>
          </a:p>
          <a:p>
            <a:r>
              <a:rPr lang="en-US" sz="2400" dirty="0">
                <a:solidFill>
                  <a:schemeClr val="bg1">
                    <a:lumMod val="50000"/>
                  </a:schemeClr>
                </a:solidFill>
                <a:latin typeface="Segoe Print" panose="02000600000000000000" pitchFamily="2" charset="0"/>
              </a:rPr>
              <a:t>hash</a:t>
            </a:r>
          </a:p>
        </p:txBody>
      </p:sp>
      <p:sp>
        <p:nvSpPr>
          <p:cNvPr id="212" name="Content Placeholder 2">
            <a:extLst>
              <a:ext uri="{FF2B5EF4-FFF2-40B4-BE49-F238E27FC236}">
                <a16:creationId xmlns:a16="http://schemas.microsoft.com/office/drawing/2014/main" id="{EBBF21FD-E5C2-4395-9AF8-EB8C40E5AD3B}"/>
              </a:ext>
            </a:extLst>
          </p:cNvPr>
          <p:cNvSpPr txBox="1">
            <a:spLocks/>
          </p:cNvSpPr>
          <p:nvPr/>
        </p:nvSpPr>
        <p:spPr>
          <a:xfrm>
            <a:off x="3703205" y="5565100"/>
            <a:ext cx="8350250" cy="129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rgbClr val="333F50"/>
                </a:solidFill>
              </a:rPr>
              <a:t>Issue API Keys as a </a:t>
            </a:r>
            <a:r>
              <a:rPr lang="en-US" sz="3200" b="1" dirty="0">
                <a:solidFill>
                  <a:srgbClr val="333F50"/>
                </a:solidFill>
              </a:rPr>
              <a:t>key pair:</a:t>
            </a:r>
            <a:r>
              <a:rPr lang="en-US" sz="3200" dirty="0">
                <a:solidFill>
                  <a:srgbClr val="333F50"/>
                </a:solidFill>
              </a:rPr>
              <a:t> one sent over wire as the identifier, other used for hashing</a:t>
            </a:r>
          </a:p>
        </p:txBody>
      </p:sp>
    </p:spTree>
    <p:extLst>
      <p:ext uri="{BB962C8B-B14F-4D97-AF65-F5344CB8AC3E}">
        <p14:creationId xmlns:p14="http://schemas.microsoft.com/office/powerpoint/2010/main" val="23157120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1"/>
                                        </p:tgtEl>
                                        <p:attrNameLst>
                                          <p:attrName>style.visibility</p:attrName>
                                        </p:attrNameLst>
                                      </p:cBhvr>
                                      <p:to>
                                        <p:strVal val="visible"/>
                                      </p:to>
                                    </p:set>
                                    <p:animEffect transition="in" filter="fade">
                                      <p:cBhvr>
                                        <p:cTn id="26" dur="500"/>
                                        <p:tgtEl>
                                          <p:spTgt spid="2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11"/>
                                        </p:tgtEl>
                                      </p:cBhvr>
                                    </p:animEffect>
                                    <p:set>
                                      <p:cBhvr>
                                        <p:cTn id="37" dur="1" fill="hold">
                                          <p:stCondLst>
                                            <p:cond delay="499"/>
                                          </p:stCondLst>
                                        </p:cTn>
                                        <p:tgtEl>
                                          <p:spTgt spid="111"/>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11"/>
                                        </p:tgtEl>
                                      </p:cBhvr>
                                    </p:animEffect>
                                    <p:set>
                                      <p:cBhvr>
                                        <p:cTn id="40" dur="1" fill="hold">
                                          <p:stCondLst>
                                            <p:cond delay="499"/>
                                          </p:stCondLst>
                                        </p:cTn>
                                        <p:tgtEl>
                                          <p:spTgt spid="211"/>
                                        </p:tgtEl>
                                        <p:attrNameLst>
                                          <p:attrName>style.visibility</p:attrName>
                                        </p:attrNameLst>
                                      </p:cBhvr>
                                      <p:to>
                                        <p:strVal val="hidden"/>
                                      </p:to>
                                    </p:set>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212"/>
                                        </p:tgtEl>
                                        <p:attrNameLst>
                                          <p:attrName>style.visibility</p:attrName>
                                        </p:attrNameLst>
                                      </p:cBhvr>
                                      <p:to>
                                        <p:strVal val="visible"/>
                                      </p:to>
                                    </p:set>
                                    <p:anim calcmode="lin" valueType="num">
                                      <p:cBhvr additive="base">
                                        <p:cTn id="44" dur="500" fill="hold"/>
                                        <p:tgtEl>
                                          <p:spTgt spid="212"/>
                                        </p:tgtEl>
                                        <p:attrNameLst>
                                          <p:attrName>ppt_x</p:attrName>
                                        </p:attrNameLst>
                                      </p:cBhvr>
                                      <p:tavLst>
                                        <p:tav tm="0">
                                          <p:val>
                                            <p:strVal val="#ppt_x"/>
                                          </p:val>
                                        </p:tav>
                                        <p:tav tm="100000">
                                          <p:val>
                                            <p:strVal val="#ppt_x"/>
                                          </p:val>
                                        </p:tav>
                                      </p:tavLst>
                                    </p:anim>
                                    <p:anim calcmode="lin" valueType="num">
                                      <p:cBhvr additive="base">
                                        <p:cTn id="45"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11" grpId="0"/>
      <p:bldP spid="211" grpId="1"/>
      <p:bldP spid="2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7" name="Content Placeholder 2">
            <a:extLst>
              <a:ext uri="{FF2B5EF4-FFF2-40B4-BE49-F238E27FC236}">
                <a16:creationId xmlns:a16="http://schemas.microsoft.com/office/drawing/2014/main" id="{E3499287-8E3E-4F5A-8963-C0C77026A57E}"/>
              </a:ext>
            </a:extLst>
          </p:cNvPr>
          <p:cNvSpPr txBox="1">
            <a:spLocks/>
          </p:cNvSpPr>
          <p:nvPr/>
        </p:nvSpPr>
        <p:spPr>
          <a:xfrm>
            <a:off x="3703205" y="4416031"/>
            <a:ext cx="8350250" cy="2441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Key must be something app can retrieve in </a:t>
            </a:r>
            <a:r>
              <a:rPr lang="en-US" sz="3200" b="1" dirty="0">
                <a:solidFill>
                  <a:srgbClr val="333F50"/>
                </a:solidFill>
              </a:rPr>
              <a:t>clear text</a:t>
            </a:r>
          </a:p>
          <a:p>
            <a:endParaRPr lang="en-US" sz="3200" dirty="0">
              <a:solidFill>
                <a:srgbClr val="333F50"/>
              </a:solidFill>
            </a:endParaRPr>
          </a:p>
          <a:p>
            <a:r>
              <a:rPr lang="en-US" sz="3200" dirty="0">
                <a:solidFill>
                  <a:srgbClr val="333F50"/>
                </a:solidFill>
              </a:rPr>
              <a:t>Add expiration timeout if necessary</a:t>
            </a:r>
          </a:p>
        </p:txBody>
      </p:sp>
      <p:pic>
        <p:nvPicPr>
          <p:cNvPr id="10" name="Picture 9">
            <a:extLst>
              <a:ext uri="{FF2B5EF4-FFF2-40B4-BE49-F238E27FC236}">
                <a16:creationId xmlns:a16="http://schemas.microsoft.com/office/drawing/2014/main" id="{77842654-787D-4A70-AEC8-5B0C362EAA2E}"/>
              </a:ext>
            </a:extLst>
          </p:cNvPr>
          <p:cNvPicPr>
            <a:picLocks noChangeAspect="1"/>
          </p:cNvPicPr>
          <p:nvPr/>
        </p:nvPicPr>
        <p:blipFill>
          <a:blip r:embed="rId3"/>
          <a:stretch>
            <a:fillRect/>
          </a:stretch>
        </p:blipFill>
        <p:spPr>
          <a:xfrm>
            <a:off x="3703205" y="1754859"/>
            <a:ext cx="8350250" cy="2080437"/>
          </a:xfrm>
          <a:prstGeom prst="rect">
            <a:avLst/>
          </a:prstGeom>
        </p:spPr>
      </p:pic>
    </p:spTree>
    <p:extLst>
      <p:ext uri="{BB962C8B-B14F-4D97-AF65-F5344CB8AC3E}">
        <p14:creationId xmlns:p14="http://schemas.microsoft.com/office/powerpoint/2010/main" val="297818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are great for </a:t>
            </a:r>
            <a:r>
              <a:rPr lang="en-US" sz="3200" b="1" dirty="0">
                <a:solidFill>
                  <a:srgbClr val="333F50"/>
                </a:solidFill>
              </a:rPr>
              <a:t>server-based apps</a:t>
            </a:r>
            <a:r>
              <a:rPr lang="en-US" sz="3200" dirty="0">
                <a:solidFill>
                  <a:srgbClr val="333F50"/>
                </a:solidFill>
              </a:rPr>
              <a:t>…</a:t>
            </a:r>
          </a:p>
        </p:txBody>
      </p:sp>
      <p:pic>
        <p:nvPicPr>
          <p:cNvPr id="8" name="Picture 7">
            <a:extLst>
              <a:ext uri="{FF2B5EF4-FFF2-40B4-BE49-F238E27FC236}">
                <a16:creationId xmlns:a16="http://schemas.microsoft.com/office/drawing/2014/main" id="{99B53A10-52A3-4423-96B4-34EC07A3048E}"/>
              </a:ext>
            </a:extLst>
          </p:cNvPr>
          <p:cNvPicPr>
            <a:picLocks noChangeAspect="1"/>
          </p:cNvPicPr>
          <p:nvPr/>
        </p:nvPicPr>
        <p:blipFill>
          <a:blip r:embed="rId3"/>
          <a:stretch>
            <a:fillRect/>
          </a:stretch>
        </p:blipFill>
        <p:spPr>
          <a:xfrm>
            <a:off x="5191341" y="1647311"/>
            <a:ext cx="4882557" cy="4301980"/>
          </a:xfrm>
          <a:prstGeom prst="rect">
            <a:avLst/>
          </a:prstGeom>
        </p:spPr>
      </p:pic>
    </p:spTree>
    <p:extLst>
      <p:ext uri="{BB962C8B-B14F-4D97-AF65-F5344CB8AC3E}">
        <p14:creationId xmlns:p14="http://schemas.microsoft.com/office/powerpoint/2010/main" val="308052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 but what about a </a:t>
            </a:r>
            <a:r>
              <a:rPr lang="en-US" sz="3200" b="1" dirty="0">
                <a:solidFill>
                  <a:srgbClr val="333F50"/>
                </a:solidFill>
              </a:rPr>
              <a:t>JavaScript</a:t>
            </a:r>
            <a:r>
              <a:rPr lang="en-US" sz="3200" dirty="0">
                <a:solidFill>
                  <a:srgbClr val="333F50"/>
                </a:solidFill>
              </a:rPr>
              <a:t> client?</a:t>
            </a:r>
          </a:p>
        </p:txBody>
      </p:sp>
      <p:pic>
        <p:nvPicPr>
          <p:cNvPr id="6" name="Picture 5">
            <a:extLst>
              <a:ext uri="{FF2B5EF4-FFF2-40B4-BE49-F238E27FC236}">
                <a16:creationId xmlns:a16="http://schemas.microsoft.com/office/drawing/2014/main" id="{31542DD4-84FA-4A93-AF55-FC2537D84A8C}"/>
              </a:ext>
            </a:extLst>
          </p:cNvPr>
          <p:cNvPicPr>
            <a:picLocks noChangeAspect="1"/>
          </p:cNvPicPr>
          <p:nvPr/>
        </p:nvPicPr>
        <p:blipFill>
          <a:blip r:embed="rId3"/>
          <a:stretch>
            <a:fillRect/>
          </a:stretch>
        </p:blipFill>
        <p:spPr>
          <a:xfrm>
            <a:off x="4652031" y="1752681"/>
            <a:ext cx="5612739" cy="3346261"/>
          </a:xfrm>
          <a:prstGeom prst="rect">
            <a:avLst/>
          </a:prstGeom>
        </p:spPr>
      </p:pic>
    </p:spTree>
    <p:extLst>
      <p:ext uri="{BB962C8B-B14F-4D97-AF65-F5344CB8AC3E}">
        <p14:creationId xmlns:p14="http://schemas.microsoft.com/office/powerpoint/2010/main" val="17890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8" name="Content Placeholder 2">
            <a:extLst>
              <a:ext uri="{FF2B5EF4-FFF2-40B4-BE49-F238E27FC236}">
                <a16:creationId xmlns:a16="http://schemas.microsoft.com/office/drawing/2014/main" id="{465FCD93-5408-44BE-82DC-A887593A918C}"/>
              </a:ext>
            </a:extLst>
          </p:cNvPr>
          <p:cNvSpPr>
            <a:spLocks noGrp="1"/>
          </p:cNvSpPr>
          <p:nvPr>
            <p:ph idx="1"/>
          </p:nvPr>
        </p:nvSpPr>
        <p:spPr>
          <a:xfrm>
            <a:off x="3766087" y="965167"/>
            <a:ext cx="8287367" cy="1780584"/>
          </a:xfrm>
        </p:spPr>
        <p:txBody>
          <a:bodyPr>
            <a:noAutofit/>
          </a:bodyPr>
          <a:lstStyle/>
          <a:p>
            <a:pPr marL="0" indent="0">
              <a:buNone/>
            </a:pPr>
            <a:r>
              <a:rPr lang="en-US" sz="3200" dirty="0">
                <a:solidFill>
                  <a:srgbClr val="333F50"/>
                </a:solidFill>
              </a:rPr>
              <a:t>JSON Web Tokens are an </a:t>
            </a:r>
            <a:r>
              <a:rPr lang="en-US" sz="3200" b="1" dirty="0">
                <a:solidFill>
                  <a:srgbClr val="333F50"/>
                </a:solidFill>
              </a:rPr>
              <a:t>open, industry standard</a:t>
            </a:r>
            <a:r>
              <a:rPr lang="en-US" sz="3200" dirty="0">
                <a:solidFill>
                  <a:srgbClr val="333F50"/>
                </a:solidFill>
              </a:rPr>
              <a:t> method for securely transmitting "</a:t>
            </a:r>
            <a:r>
              <a:rPr lang="en-US" sz="3200" b="1" dirty="0">
                <a:solidFill>
                  <a:srgbClr val="333F50"/>
                </a:solidFill>
              </a:rPr>
              <a:t>claims"</a:t>
            </a:r>
            <a:r>
              <a:rPr lang="en-US" sz="3200" dirty="0">
                <a:solidFill>
                  <a:srgbClr val="333F50"/>
                </a:solidFill>
              </a:rPr>
              <a:t> between two parties</a:t>
            </a:r>
          </a:p>
        </p:txBody>
      </p:sp>
      <p:pic>
        <p:nvPicPr>
          <p:cNvPr id="9" name="Picture 8">
            <a:extLst>
              <a:ext uri="{FF2B5EF4-FFF2-40B4-BE49-F238E27FC236}">
                <a16:creationId xmlns:a16="http://schemas.microsoft.com/office/drawing/2014/main" id="{4632B82F-C892-47FA-83F0-979620197257}"/>
              </a:ext>
            </a:extLst>
          </p:cNvPr>
          <p:cNvPicPr>
            <a:picLocks noChangeAspect="1"/>
          </p:cNvPicPr>
          <p:nvPr/>
        </p:nvPicPr>
        <p:blipFill>
          <a:blip r:embed="rId3"/>
          <a:stretch>
            <a:fillRect/>
          </a:stretch>
        </p:blipFill>
        <p:spPr>
          <a:xfrm>
            <a:off x="3844405" y="3660151"/>
            <a:ext cx="4065365" cy="1818716"/>
          </a:xfrm>
          <a:prstGeom prst="rect">
            <a:avLst/>
          </a:prstGeom>
        </p:spPr>
      </p:pic>
      <p:sp>
        <p:nvSpPr>
          <p:cNvPr id="10" name="TextBox 9">
            <a:extLst>
              <a:ext uri="{FF2B5EF4-FFF2-40B4-BE49-F238E27FC236}">
                <a16:creationId xmlns:a16="http://schemas.microsoft.com/office/drawing/2014/main" id="{29010B7D-EAF9-441C-89F0-61472B59C981}"/>
              </a:ext>
            </a:extLst>
          </p:cNvPr>
          <p:cNvSpPr txBox="1"/>
          <p:nvPr/>
        </p:nvSpPr>
        <p:spPr>
          <a:xfrm>
            <a:off x="8730012" y="3139431"/>
            <a:ext cx="2924350"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Claims are just </a:t>
            </a:r>
          </a:p>
          <a:p>
            <a:r>
              <a:rPr lang="en-US" sz="2400" dirty="0">
                <a:solidFill>
                  <a:schemeClr val="bg1">
                    <a:lumMod val="50000"/>
                  </a:schemeClr>
                </a:solidFill>
                <a:latin typeface="Segoe Print" panose="02000600000000000000" pitchFamily="2" charset="0"/>
              </a:rPr>
              <a:t>pieces of data</a:t>
            </a:r>
          </a:p>
        </p:txBody>
      </p:sp>
      <p:grpSp>
        <p:nvGrpSpPr>
          <p:cNvPr id="11" name="Group 715">
            <a:extLst>
              <a:ext uri="{FF2B5EF4-FFF2-40B4-BE49-F238E27FC236}">
                <a16:creationId xmlns:a16="http://schemas.microsoft.com/office/drawing/2014/main" id="{A17D8A84-9273-4C53-AB09-9801DB55E3A5}"/>
              </a:ext>
            </a:extLst>
          </p:cNvPr>
          <p:cNvGrpSpPr>
            <a:grpSpLocks noChangeAspect="1"/>
          </p:cNvGrpSpPr>
          <p:nvPr/>
        </p:nvGrpSpPr>
        <p:grpSpPr bwMode="auto">
          <a:xfrm rot="16584033" flipV="1">
            <a:off x="7706482" y="3458998"/>
            <a:ext cx="896710" cy="935396"/>
            <a:chOff x="1328" y="0"/>
            <a:chExt cx="3106" cy="3240"/>
          </a:xfrm>
        </p:grpSpPr>
        <p:sp>
          <p:nvSpPr>
            <p:cNvPr id="12" name="Freeform 716">
              <a:extLst>
                <a:ext uri="{FF2B5EF4-FFF2-40B4-BE49-F238E27FC236}">
                  <a16:creationId xmlns:a16="http://schemas.microsoft.com/office/drawing/2014/main" id="{6A19A9D2-4216-4A09-9742-45D525C1D543}"/>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17">
              <a:extLst>
                <a:ext uri="{FF2B5EF4-FFF2-40B4-BE49-F238E27FC236}">
                  <a16:creationId xmlns:a16="http://schemas.microsoft.com/office/drawing/2014/main" id="{1F45D2B6-26A7-4F93-A933-A7AFC2B1E496}"/>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8">
              <a:extLst>
                <a:ext uri="{FF2B5EF4-FFF2-40B4-BE49-F238E27FC236}">
                  <a16:creationId xmlns:a16="http://schemas.microsoft.com/office/drawing/2014/main" id="{19DBC133-9ABE-4387-BEAF-C0F31D51EA25}"/>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19">
              <a:extLst>
                <a:ext uri="{FF2B5EF4-FFF2-40B4-BE49-F238E27FC236}">
                  <a16:creationId xmlns:a16="http://schemas.microsoft.com/office/drawing/2014/main" id="{307A1ABA-59C7-4598-842C-7EBED2C9926D}"/>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0">
              <a:extLst>
                <a:ext uri="{FF2B5EF4-FFF2-40B4-BE49-F238E27FC236}">
                  <a16:creationId xmlns:a16="http://schemas.microsoft.com/office/drawing/2014/main" id="{4660E584-A66C-492E-82D7-AADED8401F3B}"/>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1">
              <a:extLst>
                <a:ext uri="{FF2B5EF4-FFF2-40B4-BE49-F238E27FC236}">
                  <a16:creationId xmlns:a16="http://schemas.microsoft.com/office/drawing/2014/main" id="{FD0FD5EE-2509-484B-8FA5-FEDCFBD8496F}"/>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22">
              <a:extLst>
                <a:ext uri="{FF2B5EF4-FFF2-40B4-BE49-F238E27FC236}">
                  <a16:creationId xmlns:a16="http://schemas.microsoft.com/office/drawing/2014/main" id="{7FD9C565-09EE-4EEC-BA72-EDB289E2D0B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3">
              <a:extLst>
                <a:ext uri="{FF2B5EF4-FFF2-40B4-BE49-F238E27FC236}">
                  <a16:creationId xmlns:a16="http://schemas.microsoft.com/office/drawing/2014/main" id="{233F6F65-2618-42C5-8B70-C5D75B3C743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4">
              <a:extLst>
                <a:ext uri="{FF2B5EF4-FFF2-40B4-BE49-F238E27FC236}">
                  <a16:creationId xmlns:a16="http://schemas.microsoft.com/office/drawing/2014/main" id="{58FB6A71-F0A7-48B6-BEB0-315F9AFFC420}"/>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5">
              <a:extLst>
                <a:ext uri="{FF2B5EF4-FFF2-40B4-BE49-F238E27FC236}">
                  <a16:creationId xmlns:a16="http://schemas.microsoft.com/office/drawing/2014/main" id="{F55E55E4-2DE4-47F2-9C73-1124C06B5E6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6">
              <a:extLst>
                <a:ext uri="{FF2B5EF4-FFF2-40B4-BE49-F238E27FC236}">
                  <a16:creationId xmlns:a16="http://schemas.microsoft.com/office/drawing/2014/main" id="{FE30A77F-A4E4-43CE-A8EA-FFF309C799ED}"/>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7">
              <a:extLst>
                <a:ext uri="{FF2B5EF4-FFF2-40B4-BE49-F238E27FC236}">
                  <a16:creationId xmlns:a16="http://schemas.microsoft.com/office/drawing/2014/main" id="{FD2223DE-71CC-4A0F-93E1-B1D71EEF2A88}"/>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8">
              <a:extLst>
                <a:ext uri="{FF2B5EF4-FFF2-40B4-BE49-F238E27FC236}">
                  <a16:creationId xmlns:a16="http://schemas.microsoft.com/office/drawing/2014/main" id="{ECE00133-FE91-4B1F-9749-2D0CE761688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9">
              <a:extLst>
                <a:ext uri="{FF2B5EF4-FFF2-40B4-BE49-F238E27FC236}">
                  <a16:creationId xmlns:a16="http://schemas.microsoft.com/office/drawing/2014/main" id="{1E9AAAC7-7133-49A2-8CF8-DAE318539FCA}"/>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30">
              <a:extLst>
                <a:ext uri="{FF2B5EF4-FFF2-40B4-BE49-F238E27FC236}">
                  <a16:creationId xmlns:a16="http://schemas.microsoft.com/office/drawing/2014/main" id="{85699AF1-2003-4C01-BACA-D25B50D1ACA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31">
              <a:extLst>
                <a:ext uri="{FF2B5EF4-FFF2-40B4-BE49-F238E27FC236}">
                  <a16:creationId xmlns:a16="http://schemas.microsoft.com/office/drawing/2014/main" id="{C8B07590-0F82-4204-B346-8389BB93C9F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32">
              <a:extLst>
                <a:ext uri="{FF2B5EF4-FFF2-40B4-BE49-F238E27FC236}">
                  <a16:creationId xmlns:a16="http://schemas.microsoft.com/office/drawing/2014/main" id="{9DFE83BC-4B88-498F-BBC2-CCE63E561B9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3">
              <a:extLst>
                <a:ext uri="{FF2B5EF4-FFF2-40B4-BE49-F238E27FC236}">
                  <a16:creationId xmlns:a16="http://schemas.microsoft.com/office/drawing/2014/main" id="{CB4A4C55-D7FD-40CB-80AF-8794B4C5A49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4">
              <a:extLst>
                <a:ext uri="{FF2B5EF4-FFF2-40B4-BE49-F238E27FC236}">
                  <a16:creationId xmlns:a16="http://schemas.microsoft.com/office/drawing/2014/main" id="{B142D77F-392C-4DA5-892C-B514B634C85A}"/>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5">
              <a:extLst>
                <a:ext uri="{FF2B5EF4-FFF2-40B4-BE49-F238E27FC236}">
                  <a16:creationId xmlns:a16="http://schemas.microsoft.com/office/drawing/2014/main" id="{8F050F72-E04F-4CBD-8510-291C91E08C09}"/>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6">
              <a:extLst>
                <a:ext uri="{FF2B5EF4-FFF2-40B4-BE49-F238E27FC236}">
                  <a16:creationId xmlns:a16="http://schemas.microsoft.com/office/drawing/2014/main" id="{86C59B09-7647-4457-BFD2-6DECDA729395}"/>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7">
              <a:extLst>
                <a:ext uri="{FF2B5EF4-FFF2-40B4-BE49-F238E27FC236}">
                  <a16:creationId xmlns:a16="http://schemas.microsoft.com/office/drawing/2014/main" id="{9E44674E-36AF-4B4F-9BBB-97C2F59B514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8">
              <a:extLst>
                <a:ext uri="{FF2B5EF4-FFF2-40B4-BE49-F238E27FC236}">
                  <a16:creationId xmlns:a16="http://schemas.microsoft.com/office/drawing/2014/main" id="{6FF38F91-D495-4F43-BAA5-F2F56921D42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9">
              <a:extLst>
                <a:ext uri="{FF2B5EF4-FFF2-40B4-BE49-F238E27FC236}">
                  <a16:creationId xmlns:a16="http://schemas.microsoft.com/office/drawing/2014/main" id="{1A82C7A7-9FFC-4B4D-964A-2A7CBA524DE8}"/>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0">
              <a:extLst>
                <a:ext uri="{FF2B5EF4-FFF2-40B4-BE49-F238E27FC236}">
                  <a16:creationId xmlns:a16="http://schemas.microsoft.com/office/drawing/2014/main" id="{E36DA0F3-44FB-4881-9293-7B32C3FCD9D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41">
              <a:extLst>
                <a:ext uri="{FF2B5EF4-FFF2-40B4-BE49-F238E27FC236}">
                  <a16:creationId xmlns:a16="http://schemas.microsoft.com/office/drawing/2014/main" id="{A4284AFB-1AE7-4204-BAE1-C2771CE3E57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2">
              <a:extLst>
                <a:ext uri="{FF2B5EF4-FFF2-40B4-BE49-F238E27FC236}">
                  <a16:creationId xmlns:a16="http://schemas.microsoft.com/office/drawing/2014/main" id="{1982C2F5-FDA8-410E-9C59-EE36EB7D402A}"/>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3">
              <a:extLst>
                <a:ext uri="{FF2B5EF4-FFF2-40B4-BE49-F238E27FC236}">
                  <a16:creationId xmlns:a16="http://schemas.microsoft.com/office/drawing/2014/main" id="{29E93E5A-EC37-4A9B-8029-8A963CFDBC6B}"/>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4">
              <a:extLst>
                <a:ext uri="{FF2B5EF4-FFF2-40B4-BE49-F238E27FC236}">
                  <a16:creationId xmlns:a16="http://schemas.microsoft.com/office/drawing/2014/main" id="{C41EFABB-6A81-4B37-93E0-28BDF6C5ABA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5">
              <a:extLst>
                <a:ext uri="{FF2B5EF4-FFF2-40B4-BE49-F238E27FC236}">
                  <a16:creationId xmlns:a16="http://schemas.microsoft.com/office/drawing/2014/main" id="{002890AD-88EB-459D-8D92-F95444C71B98}"/>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6">
              <a:extLst>
                <a:ext uri="{FF2B5EF4-FFF2-40B4-BE49-F238E27FC236}">
                  <a16:creationId xmlns:a16="http://schemas.microsoft.com/office/drawing/2014/main" id="{779696C3-3970-4E16-8166-3FF8D043135D}"/>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7">
              <a:extLst>
                <a:ext uri="{FF2B5EF4-FFF2-40B4-BE49-F238E27FC236}">
                  <a16:creationId xmlns:a16="http://schemas.microsoft.com/office/drawing/2014/main" id="{1F9C1C8E-6AB8-49AD-8271-E1F56E903EA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8">
              <a:extLst>
                <a:ext uri="{FF2B5EF4-FFF2-40B4-BE49-F238E27FC236}">
                  <a16:creationId xmlns:a16="http://schemas.microsoft.com/office/drawing/2014/main" id="{E43190C7-F632-42FD-9AE9-CA1D167D10AD}"/>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9">
              <a:extLst>
                <a:ext uri="{FF2B5EF4-FFF2-40B4-BE49-F238E27FC236}">
                  <a16:creationId xmlns:a16="http://schemas.microsoft.com/office/drawing/2014/main" id="{3D10C2C2-E838-4CDF-AE0F-F1BBEE738961}"/>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50">
              <a:extLst>
                <a:ext uri="{FF2B5EF4-FFF2-40B4-BE49-F238E27FC236}">
                  <a16:creationId xmlns:a16="http://schemas.microsoft.com/office/drawing/2014/main" id="{F5585157-FDE0-4DCD-9557-3C881B23F6A7}"/>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1">
              <a:extLst>
                <a:ext uri="{FF2B5EF4-FFF2-40B4-BE49-F238E27FC236}">
                  <a16:creationId xmlns:a16="http://schemas.microsoft.com/office/drawing/2014/main" id="{54531E51-0886-49FE-AE91-ADAD7EAD857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2">
              <a:extLst>
                <a:ext uri="{FF2B5EF4-FFF2-40B4-BE49-F238E27FC236}">
                  <a16:creationId xmlns:a16="http://schemas.microsoft.com/office/drawing/2014/main" id="{8150287F-D338-4BAA-88BF-74DCBA85F372}"/>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3">
              <a:extLst>
                <a:ext uri="{FF2B5EF4-FFF2-40B4-BE49-F238E27FC236}">
                  <a16:creationId xmlns:a16="http://schemas.microsoft.com/office/drawing/2014/main" id="{131EBA70-C9CD-4956-ACF7-7D797B6EE2E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4">
              <a:extLst>
                <a:ext uri="{FF2B5EF4-FFF2-40B4-BE49-F238E27FC236}">
                  <a16:creationId xmlns:a16="http://schemas.microsoft.com/office/drawing/2014/main" id="{E1106D50-A9AB-44B1-A243-484BA27F658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5">
              <a:extLst>
                <a:ext uri="{FF2B5EF4-FFF2-40B4-BE49-F238E27FC236}">
                  <a16:creationId xmlns:a16="http://schemas.microsoft.com/office/drawing/2014/main" id="{572F5252-6A31-46A7-AAAD-996B79A5BB09}"/>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6">
              <a:extLst>
                <a:ext uri="{FF2B5EF4-FFF2-40B4-BE49-F238E27FC236}">
                  <a16:creationId xmlns:a16="http://schemas.microsoft.com/office/drawing/2014/main" id="{F688FD47-4EA9-444F-B3EC-E8BC7B680753}"/>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7">
              <a:extLst>
                <a:ext uri="{FF2B5EF4-FFF2-40B4-BE49-F238E27FC236}">
                  <a16:creationId xmlns:a16="http://schemas.microsoft.com/office/drawing/2014/main" id="{B16FAEC2-10ED-4189-8930-C747A1DA982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8">
              <a:extLst>
                <a:ext uri="{FF2B5EF4-FFF2-40B4-BE49-F238E27FC236}">
                  <a16:creationId xmlns:a16="http://schemas.microsoft.com/office/drawing/2014/main" id="{36B450B1-6BCF-4917-AE9E-FC0A22D5E44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9">
              <a:extLst>
                <a:ext uri="{FF2B5EF4-FFF2-40B4-BE49-F238E27FC236}">
                  <a16:creationId xmlns:a16="http://schemas.microsoft.com/office/drawing/2014/main" id="{D13F713C-0EBD-4F09-8419-966FE24B70B8}"/>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60">
              <a:extLst>
                <a:ext uri="{FF2B5EF4-FFF2-40B4-BE49-F238E27FC236}">
                  <a16:creationId xmlns:a16="http://schemas.microsoft.com/office/drawing/2014/main" id="{822374C8-54F6-480A-84AC-1233D4CED08B}"/>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1">
              <a:extLst>
                <a:ext uri="{FF2B5EF4-FFF2-40B4-BE49-F238E27FC236}">
                  <a16:creationId xmlns:a16="http://schemas.microsoft.com/office/drawing/2014/main" id="{422CD61C-3945-4D77-B436-831C5927A996}"/>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2">
              <a:extLst>
                <a:ext uri="{FF2B5EF4-FFF2-40B4-BE49-F238E27FC236}">
                  <a16:creationId xmlns:a16="http://schemas.microsoft.com/office/drawing/2014/main" id="{2DBD01CD-366C-473E-A291-C3D493C9A266}"/>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3">
              <a:extLst>
                <a:ext uri="{FF2B5EF4-FFF2-40B4-BE49-F238E27FC236}">
                  <a16:creationId xmlns:a16="http://schemas.microsoft.com/office/drawing/2014/main" id="{03D027D8-9D0D-446A-B975-863C1DBAD56F}"/>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4">
              <a:extLst>
                <a:ext uri="{FF2B5EF4-FFF2-40B4-BE49-F238E27FC236}">
                  <a16:creationId xmlns:a16="http://schemas.microsoft.com/office/drawing/2014/main" id="{2CD134D4-41A0-4C0E-B32E-5D3906CED015}"/>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5">
              <a:extLst>
                <a:ext uri="{FF2B5EF4-FFF2-40B4-BE49-F238E27FC236}">
                  <a16:creationId xmlns:a16="http://schemas.microsoft.com/office/drawing/2014/main" id="{A01F6D5E-AEFE-4A71-B3D3-0C3B40A5CB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6">
              <a:extLst>
                <a:ext uri="{FF2B5EF4-FFF2-40B4-BE49-F238E27FC236}">
                  <a16:creationId xmlns:a16="http://schemas.microsoft.com/office/drawing/2014/main" id="{09115667-C39E-46A7-AB31-944255252D02}"/>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7">
              <a:extLst>
                <a:ext uri="{FF2B5EF4-FFF2-40B4-BE49-F238E27FC236}">
                  <a16:creationId xmlns:a16="http://schemas.microsoft.com/office/drawing/2014/main" id="{F07D1A5E-53E4-4051-AA3A-E5D5A3CC1BD9}"/>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8">
              <a:extLst>
                <a:ext uri="{FF2B5EF4-FFF2-40B4-BE49-F238E27FC236}">
                  <a16:creationId xmlns:a16="http://schemas.microsoft.com/office/drawing/2014/main" id="{16FD7AC4-A039-4866-889D-50A166DF815A}"/>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9">
              <a:extLst>
                <a:ext uri="{FF2B5EF4-FFF2-40B4-BE49-F238E27FC236}">
                  <a16:creationId xmlns:a16="http://schemas.microsoft.com/office/drawing/2014/main" id="{112AEA3F-8508-4500-9111-643321B8322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70">
              <a:extLst>
                <a:ext uri="{FF2B5EF4-FFF2-40B4-BE49-F238E27FC236}">
                  <a16:creationId xmlns:a16="http://schemas.microsoft.com/office/drawing/2014/main" id="{F295BB1E-46D9-4658-B5BA-482342FC9053}"/>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1">
              <a:extLst>
                <a:ext uri="{FF2B5EF4-FFF2-40B4-BE49-F238E27FC236}">
                  <a16:creationId xmlns:a16="http://schemas.microsoft.com/office/drawing/2014/main" id="{7EBB49DE-C79E-4A89-B3CF-02DB993097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2">
              <a:extLst>
                <a:ext uri="{FF2B5EF4-FFF2-40B4-BE49-F238E27FC236}">
                  <a16:creationId xmlns:a16="http://schemas.microsoft.com/office/drawing/2014/main" id="{62E09FB9-DDC6-4F05-973E-EBCA8F34E54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3">
              <a:extLst>
                <a:ext uri="{FF2B5EF4-FFF2-40B4-BE49-F238E27FC236}">
                  <a16:creationId xmlns:a16="http://schemas.microsoft.com/office/drawing/2014/main" id="{BAC7C020-252D-4617-BEAC-A4393798A410}"/>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4">
              <a:extLst>
                <a:ext uri="{FF2B5EF4-FFF2-40B4-BE49-F238E27FC236}">
                  <a16:creationId xmlns:a16="http://schemas.microsoft.com/office/drawing/2014/main" id="{D6689432-79CE-4E62-976C-91D4CBA3FC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5">
              <a:extLst>
                <a:ext uri="{FF2B5EF4-FFF2-40B4-BE49-F238E27FC236}">
                  <a16:creationId xmlns:a16="http://schemas.microsoft.com/office/drawing/2014/main" id="{9D09AEB5-A701-4522-9D19-A4F20394FA24}"/>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6">
              <a:extLst>
                <a:ext uri="{FF2B5EF4-FFF2-40B4-BE49-F238E27FC236}">
                  <a16:creationId xmlns:a16="http://schemas.microsoft.com/office/drawing/2014/main" id="{655AF86F-EFE8-4449-A0FF-F84A591AFE5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7">
              <a:extLst>
                <a:ext uri="{FF2B5EF4-FFF2-40B4-BE49-F238E27FC236}">
                  <a16:creationId xmlns:a16="http://schemas.microsoft.com/office/drawing/2014/main" id="{2E7CAB55-5D09-4272-812E-A68E7736DC4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8">
              <a:extLst>
                <a:ext uri="{FF2B5EF4-FFF2-40B4-BE49-F238E27FC236}">
                  <a16:creationId xmlns:a16="http://schemas.microsoft.com/office/drawing/2014/main" id="{A6A5D9D1-4A47-42F0-B417-90FF17E9D7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9">
              <a:extLst>
                <a:ext uri="{FF2B5EF4-FFF2-40B4-BE49-F238E27FC236}">
                  <a16:creationId xmlns:a16="http://schemas.microsoft.com/office/drawing/2014/main" id="{35648BB3-CD96-4374-A1B2-AAEE880C1758}"/>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0">
              <a:extLst>
                <a:ext uri="{FF2B5EF4-FFF2-40B4-BE49-F238E27FC236}">
                  <a16:creationId xmlns:a16="http://schemas.microsoft.com/office/drawing/2014/main" id="{9B9AA17F-03D1-4317-9764-B2702D1CB800}"/>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1">
              <a:extLst>
                <a:ext uri="{FF2B5EF4-FFF2-40B4-BE49-F238E27FC236}">
                  <a16:creationId xmlns:a16="http://schemas.microsoft.com/office/drawing/2014/main" id="{0A6C7D1F-C039-4EBE-81AB-9C6320B647AD}"/>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2">
              <a:extLst>
                <a:ext uri="{FF2B5EF4-FFF2-40B4-BE49-F238E27FC236}">
                  <a16:creationId xmlns:a16="http://schemas.microsoft.com/office/drawing/2014/main" id="{CEAC6867-5E78-4D37-B195-A45CCDAAEC4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3">
              <a:extLst>
                <a:ext uri="{FF2B5EF4-FFF2-40B4-BE49-F238E27FC236}">
                  <a16:creationId xmlns:a16="http://schemas.microsoft.com/office/drawing/2014/main" id="{59E91ED1-5248-47CE-80F6-81B70EF9DD1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4">
              <a:extLst>
                <a:ext uri="{FF2B5EF4-FFF2-40B4-BE49-F238E27FC236}">
                  <a16:creationId xmlns:a16="http://schemas.microsoft.com/office/drawing/2014/main" id="{E8242641-3F6A-4AF2-BFC9-DD5EE7F74A80}"/>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5">
              <a:extLst>
                <a:ext uri="{FF2B5EF4-FFF2-40B4-BE49-F238E27FC236}">
                  <a16:creationId xmlns:a16="http://schemas.microsoft.com/office/drawing/2014/main" id="{05773BC7-4E3A-452E-83FE-748C04DE36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6">
              <a:extLst>
                <a:ext uri="{FF2B5EF4-FFF2-40B4-BE49-F238E27FC236}">
                  <a16:creationId xmlns:a16="http://schemas.microsoft.com/office/drawing/2014/main" id="{0BEC4138-3FA4-4048-8CD7-7AA369358C7D}"/>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7">
              <a:extLst>
                <a:ext uri="{FF2B5EF4-FFF2-40B4-BE49-F238E27FC236}">
                  <a16:creationId xmlns:a16="http://schemas.microsoft.com/office/drawing/2014/main" id="{86D56B56-FBCB-42BF-9F02-0447A04CD6B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8">
              <a:extLst>
                <a:ext uri="{FF2B5EF4-FFF2-40B4-BE49-F238E27FC236}">
                  <a16:creationId xmlns:a16="http://schemas.microsoft.com/office/drawing/2014/main" id="{3CBC7C44-DDFA-48BD-9282-665C6EFEBE0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9">
              <a:extLst>
                <a:ext uri="{FF2B5EF4-FFF2-40B4-BE49-F238E27FC236}">
                  <a16:creationId xmlns:a16="http://schemas.microsoft.com/office/drawing/2014/main" id="{25EC5E36-B6A7-4793-A896-FCEE8CEA4C4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0">
              <a:extLst>
                <a:ext uri="{FF2B5EF4-FFF2-40B4-BE49-F238E27FC236}">
                  <a16:creationId xmlns:a16="http://schemas.microsoft.com/office/drawing/2014/main" id="{7A92736D-3F8B-4A4A-B20A-FDB3220296B2}"/>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1">
              <a:extLst>
                <a:ext uri="{FF2B5EF4-FFF2-40B4-BE49-F238E27FC236}">
                  <a16:creationId xmlns:a16="http://schemas.microsoft.com/office/drawing/2014/main" id="{96FCF263-A54B-4088-97B4-49C93C3FC461}"/>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92">
              <a:extLst>
                <a:ext uri="{FF2B5EF4-FFF2-40B4-BE49-F238E27FC236}">
                  <a16:creationId xmlns:a16="http://schemas.microsoft.com/office/drawing/2014/main" id="{885652AD-ABA6-4E2A-B04D-59B9743FD3B3}"/>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3">
              <a:extLst>
                <a:ext uri="{FF2B5EF4-FFF2-40B4-BE49-F238E27FC236}">
                  <a16:creationId xmlns:a16="http://schemas.microsoft.com/office/drawing/2014/main" id="{0776D41D-8927-4FDA-AB62-8D487E508366}"/>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4">
              <a:extLst>
                <a:ext uri="{FF2B5EF4-FFF2-40B4-BE49-F238E27FC236}">
                  <a16:creationId xmlns:a16="http://schemas.microsoft.com/office/drawing/2014/main" id="{5C1BF382-A4D5-4B75-AB95-44ED0FC133B5}"/>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5">
              <a:extLst>
                <a:ext uri="{FF2B5EF4-FFF2-40B4-BE49-F238E27FC236}">
                  <a16:creationId xmlns:a16="http://schemas.microsoft.com/office/drawing/2014/main" id="{62B44DE5-9801-4876-A2DC-640715379C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6">
              <a:extLst>
                <a:ext uri="{FF2B5EF4-FFF2-40B4-BE49-F238E27FC236}">
                  <a16:creationId xmlns:a16="http://schemas.microsoft.com/office/drawing/2014/main" id="{8833F10C-CFB2-4BC6-B018-DC9A82C129E6}"/>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7">
              <a:extLst>
                <a:ext uri="{FF2B5EF4-FFF2-40B4-BE49-F238E27FC236}">
                  <a16:creationId xmlns:a16="http://schemas.microsoft.com/office/drawing/2014/main" id="{BFF90B1C-747F-41E4-B568-6FC553540663}"/>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8">
              <a:extLst>
                <a:ext uri="{FF2B5EF4-FFF2-40B4-BE49-F238E27FC236}">
                  <a16:creationId xmlns:a16="http://schemas.microsoft.com/office/drawing/2014/main" id="{47F3C891-37DA-4903-8EA6-E7019A91E4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9">
              <a:extLst>
                <a:ext uri="{FF2B5EF4-FFF2-40B4-BE49-F238E27FC236}">
                  <a16:creationId xmlns:a16="http://schemas.microsoft.com/office/drawing/2014/main" id="{D42D8129-444E-43B5-B296-00DDF51F5643}"/>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0">
              <a:extLst>
                <a:ext uri="{FF2B5EF4-FFF2-40B4-BE49-F238E27FC236}">
                  <a16:creationId xmlns:a16="http://schemas.microsoft.com/office/drawing/2014/main" id="{3450546E-B925-446A-A01E-88CC2C15022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01">
              <a:extLst>
                <a:ext uri="{FF2B5EF4-FFF2-40B4-BE49-F238E27FC236}">
                  <a16:creationId xmlns:a16="http://schemas.microsoft.com/office/drawing/2014/main" id="{E0486C09-A272-45BB-93A2-224469FD9DDE}"/>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02">
              <a:extLst>
                <a:ext uri="{FF2B5EF4-FFF2-40B4-BE49-F238E27FC236}">
                  <a16:creationId xmlns:a16="http://schemas.microsoft.com/office/drawing/2014/main" id="{8A363806-6598-47E7-8011-CE21E30E1C1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3">
              <a:extLst>
                <a:ext uri="{FF2B5EF4-FFF2-40B4-BE49-F238E27FC236}">
                  <a16:creationId xmlns:a16="http://schemas.microsoft.com/office/drawing/2014/main" id="{233B2F2B-9CD7-4B29-95A3-E9214CCFEB8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4">
              <a:extLst>
                <a:ext uri="{FF2B5EF4-FFF2-40B4-BE49-F238E27FC236}">
                  <a16:creationId xmlns:a16="http://schemas.microsoft.com/office/drawing/2014/main" id="{0F952141-17F6-47BF-BD72-9164ABB910B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5">
              <a:extLst>
                <a:ext uri="{FF2B5EF4-FFF2-40B4-BE49-F238E27FC236}">
                  <a16:creationId xmlns:a16="http://schemas.microsoft.com/office/drawing/2014/main" id="{95FAD4EB-1765-44D9-BF4A-AE95FDC243D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6">
              <a:extLst>
                <a:ext uri="{FF2B5EF4-FFF2-40B4-BE49-F238E27FC236}">
                  <a16:creationId xmlns:a16="http://schemas.microsoft.com/office/drawing/2014/main" id="{64C0FACD-9AAB-4C05-8088-7CC11873259E}"/>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7">
              <a:extLst>
                <a:ext uri="{FF2B5EF4-FFF2-40B4-BE49-F238E27FC236}">
                  <a16:creationId xmlns:a16="http://schemas.microsoft.com/office/drawing/2014/main" id="{75F7D874-7793-4A58-A08E-B020DAB8B2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8">
              <a:extLst>
                <a:ext uri="{FF2B5EF4-FFF2-40B4-BE49-F238E27FC236}">
                  <a16:creationId xmlns:a16="http://schemas.microsoft.com/office/drawing/2014/main" id="{E4338D98-FECF-4873-9563-995AFFAF4AB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9">
              <a:extLst>
                <a:ext uri="{FF2B5EF4-FFF2-40B4-BE49-F238E27FC236}">
                  <a16:creationId xmlns:a16="http://schemas.microsoft.com/office/drawing/2014/main" id="{9DA1D7D2-E607-4B68-8CB5-4B77E075217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0">
              <a:extLst>
                <a:ext uri="{FF2B5EF4-FFF2-40B4-BE49-F238E27FC236}">
                  <a16:creationId xmlns:a16="http://schemas.microsoft.com/office/drawing/2014/main" id="{C08466A3-DC63-4402-BCFA-EDC6853119AE}"/>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11">
              <a:extLst>
                <a:ext uri="{FF2B5EF4-FFF2-40B4-BE49-F238E27FC236}">
                  <a16:creationId xmlns:a16="http://schemas.microsoft.com/office/drawing/2014/main" id="{630DF187-366C-473B-8CF4-6945B0364B6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2">
              <a:extLst>
                <a:ext uri="{FF2B5EF4-FFF2-40B4-BE49-F238E27FC236}">
                  <a16:creationId xmlns:a16="http://schemas.microsoft.com/office/drawing/2014/main" id="{F2248DC3-5690-4640-8854-FF20CAE676B2}"/>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3">
              <a:extLst>
                <a:ext uri="{FF2B5EF4-FFF2-40B4-BE49-F238E27FC236}">
                  <a16:creationId xmlns:a16="http://schemas.microsoft.com/office/drawing/2014/main" id="{D5730EFA-AF38-402A-AAE0-D5E9D14C5FD6}"/>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4">
              <a:extLst>
                <a:ext uri="{FF2B5EF4-FFF2-40B4-BE49-F238E27FC236}">
                  <a16:creationId xmlns:a16="http://schemas.microsoft.com/office/drawing/2014/main" id="{E48A2B27-C3DD-4E70-985D-45954C114E46}"/>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483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2309247"/>
            <a:ext cx="4556501" cy="3343833"/>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119947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2722220"/>
            <a:ext cx="4556501" cy="291536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324122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3016692"/>
            <a:ext cx="4556501" cy="291536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363315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What’s on the agenda?</a:t>
            </a:r>
          </a:p>
        </p:txBody>
      </p:sp>
      <p:sp>
        <p:nvSpPr>
          <p:cNvPr id="3" name="Content Placeholder 2"/>
          <p:cNvSpPr>
            <a:spLocks noGrp="1"/>
          </p:cNvSpPr>
          <p:nvPr>
            <p:ph idx="1"/>
          </p:nvPr>
        </p:nvSpPr>
        <p:spPr/>
        <p:txBody>
          <a:bodyPr>
            <a:normAutofit/>
          </a:bodyPr>
          <a:lstStyle/>
          <a:p>
            <a:r>
              <a:rPr lang="en-US" sz="4000" dirty="0">
                <a:solidFill>
                  <a:schemeClr val="bg1"/>
                </a:solidFill>
              </a:rPr>
              <a:t>Identity </a:t>
            </a:r>
            <a:r>
              <a:rPr lang="en-US" sz="4000" i="1" dirty="0">
                <a:solidFill>
                  <a:srgbClr val="747272"/>
                </a:solidFill>
              </a:rPr>
              <a:t>vs</a:t>
            </a:r>
            <a:r>
              <a:rPr lang="en-US" sz="4000" dirty="0">
                <a:solidFill>
                  <a:schemeClr val="bg1"/>
                </a:solidFill>
              </a:rPr>
              <a:t> Authentication </a:t>
            </a:r>
            <a:r>
              <a:rPr lang="en-US" sz="4000" i="1" dirty="0">
                <a:solidFill>
                  <a:srgbClr val="747272"/>
                </a:solidFill>
              </a:rPr>
              <a:t>vs</a:t>
            </a:r>
            <a:r>
              <a:rPr lang="en-US" sz="4000" dirty="0">
                <a:solidFill>
                  <a:schemeClr val="bg1"/>
                </a:solidFill>
              </a:rPr>
              <a:t> Authorization</a:t>
            </a:r>
            <a:br>
              <a:rPr lang="en-US" sz="4000" dirty="0">
                <a:solidFill>
                  <a:schemeClr val="bg1"/>
                </a:solidFill>
              </a:rPr>
            </a:br>
            <a:endParaRPr lang="en-US" sz="4000" dirty="0">
              <a:solidFill>
                <a:schemeClr val="bg1"/>
              </a:solidFill>
            </a:endParaRPr>
          </a:p>
          <a:p>
            <a:r>
              <a:rPr lang="en-US" sz="4000" dirty="0">
                <a:solidFill>
                  <a:schemeClr val="bg1"/>
                </a:solidFill>
              </a:rPr>
              <a:t>Compare/contrast security techniques</a:t>
            </a:r>
            <a:br>
              <a:rPr lang="en-US" sz="4000" dirty="0">
                <a:solidFill>
                  <a:schemeClr val="bg1"/>
                </a:solidFill>
              </a:rPr>
            </a:br>
            <a:endParaRPr lang="en-US" sz="4000" dirty="0">
              <a:solidFill>
                <a:schemeClr val="bg1"/>
              </a:solidFill>
            </a:endParaRPr>
          </a:p>
          <a:p>
            <a:r>
              <a:rPr lang="en-US" sz="4000" dirty="0">
                <a:solidFill>
                  <a:schemeClr val="bg1"/>
                </a:solidFill>
              </a:rPr>
              <a:t>Finding the best one for YOU</a:t>
            </a:r>
          </a:p>
          <a:p>
            <a:endParaRPr lang="en-US" dirty="0"/>
          </a:p>
          <a:p>
            <a:endParaRPr lang="en-US" dirty="0"/>
          </a:p>
          <a:p>
            <a:endParaRPr lang="en-US" dirty="0"/>
          </a:p>
        </p:txBody>
      </p:sp>
    </p:spTree>
    <p:extLst>
      <p:ext uri="{BB962C8B-B14F-4D97-AF65-F5344CB8AC3E}">
        <p14:creationId xmlns:p14="http://schemas.microsoft.com/office/powerpoint/2010/main" val="284363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4120282"/>
            <a:ext cx="4556501" cy="181177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184940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083444" y="4742482"/>
            <a:ext cx="5145437" cy="1158576"/>
          </a:xfrm>
          <a:prstGeom prst="rect">
            <a:avLst/>
          </a:prstGeom>
        </p:spPr>
      </p:pic>
    </p:spTree>
    <p:extLst>
      <p:ext uri="{BB962C8B-B14F-4D97-AF65-F5344CB8AC3E}">
        <p14:creationId xmlns:p14="http://schemas.microsoft.com/office/powerpoint/2010/main" val="151877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spTree>
    <p:extLst>
      <p:ext uri="{BB962C8B-B14F-4D97-AF65-F5344CB8AC3E}">
        <p14:creationId xmlns:p14="http://schemas.microsoft.com/office/powerpoint/2010/main" val="40401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8" name="Concatenated bar">
            <a:extLst>
              <a:ext uri="{FF2B5EF4-FFF2-40B4-BE49-F238E27FC236}">
                <a16:creationId xmlns:a16="http://schemas.microsoft.com/office/drawing/2014/main" id="{95014420-2DC6-4F03-85B9-90EBC8E89A8C}"/>
              </a:ext>
            </a:extLst>
          </p:cNvPr>
          <p:cNvPicPr>
            <a:picLocks noChangeAspect="1"/>
          </p:cNvPicPr>
          <p:nvPr/>
        </p:nvPicPr>
        <p:blipFill>
          <a:blip r:embed="rId3"/>
          <a:stretch>
            <a:fillRect/>
          </a:stretch>
        </p:blipFill>
        <p:spPr>
          <a:xfrm>
            <a:off x="3708119" y="2096362"/>
            <a:ext cx="8278380" cy="371527"/>
          </a:xfrm>
          <a:prstGeom prst="rect">
            <a:avLst/>
          </a:prstGeom>
        </p:spPr>
      </p:pic>
      <p:pic>
        <p:nvPicPr>
          <p:cNvPr id="10" name="Header">
            <a:extLst>
              <a:ext uri="{FF2B5EF4-FFF2-40B4-BE49-F238E27FC236}">
                <a16:creationId xmlns:a16="http://schemas.microsoft.com/office/drawing/2014/main" id="{D004FB2B-6328-4578-AAA5-E2C8ACFD753B}"/>
              </a:ext>
            </a:extLst>
          </p:cNvPr>
          <p:cNvPicPr>
            <a:picLocks noChangeAspect="1"/>
          </p:cNvPicPr>
          <p:nvPr/>
        </p:nvPicPr>
        <p:blipFill>
          <a:blip r:embed="rId4"/>
          <a:stretch>
            <a:fillRect/>
          </a:stretch>
        </p:blipFill>
        <p:spPr>
          <a:xfrm>
            <a:off x="3708119" y="2964139"/>
            <a:ext cx="2103745" cy="1313419"/>
          </a:xfrm>
          <a:prstGeom prst="rect">
            <a:avLst/>
          </a:prstGeom>
        </p:spPr>
      </p:pic>
      <p:pic>
        <p:nvPicPr>
          <p:cNvPr id="11" name="Payload">
            <a:extLst>
              <a:ext uri="{FF2B5EF4-FFF2-40B4-BE49-F238E27FC236}">
                <a16:creationId xmlns:a16="http://schemas.microsoft.com/office/drawing/2014/main" id="{BB6738E8-6A0A-4585-AE4C-9281CE4BB5F7}"/>
              </a:ext>
            </a:extLst>
          </p:cNvPr>
          <p:cNvPicPr>
            <a:picLocks noChangeAspect="1"/>
          </p:cNvPicPr>
          <p:nvPr/>
        </p:nvPicPr>
        <p:blipFill>
          <a:blip r:embed="rId5"/>
          <a:stretch>
            <a:fillRect/>
          </a:stretch>
        </p:blipFill>
        <p:spPr>
          <a:xfrm>
            <a:off x="6096001" y="2922169"/>
            <a:ext cx="2382348" cy="1313419"/>
          </a:xfrm>
          <a:prstGeom prst="rect">
            <a:avLst/>
          </a:prstGeom>
        </p:spPr>
      </p:pic>
      <p:pic>
        <p:nvPicPr>
          <p:cNvPr id="12" name="Signature">
            <a:extLst>
              <a:ext uri="{FF2B5EF4-FFF2-40B4-BE49-F238E27FC236}">
                <a16:creationId xmlns:a16="http://schemas.microsoft.com/office/drawing/2014/main" id="{FF7F2343-6C22-42B7-8223-4E86EC535250}"/>
              </a:ext>
            </a:extLst>
          </p:cNvPr>
          <p:cNvPicPr>
            <a:picLocks noChangeAspect="1"/>
          </p:cNvPicPr>
          <p:nvPr/>
        </p:nvPicPr>
        <p:blipFill>
          <a:blip r:embed="rId6"/>
          <a:stretch>
            <a:fillRect/>
          </a:stretch>
        </p:blipFill>
        <p:spPr>
          <a:xfrm>
            <a:off x="8762486" y="2964139"/>
            <a:ext cx="3064643" cy="1313418"/>
          </a:xfrm>
          <a:prstGeom prst="rect">
            <a:avLst/>
          </a:prstGeom>
        </p:spPr>
      </p:pic>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What's in a </a:t>
            </a:r>
            <a:r>
              <a:rPr lang="en-US" sz="3200" b="1" dirty="0">
                <a:solidFill>
                  <a:srgbClr val="333F50"/>
                </a:solidFill>
              </a:rPr>
              <a:t>JSON Web Token</a:t>
            </a:r>
            <a:r>
              <a:rPr lang="en-US" sz="3200" dirty="0">
                <a:solidFill>
                  <a:srgbClr val="333F50"/>
                </a:solidFill>
              </a:rPr>
              <a:t>?</a:t>
            </a:r>
          </a:p>
        </p:txBody>
      </p:sp>
      <p:sp>
        <p:nvSpPr>
          <p:cNvPr id="14" name="Header text">
            <a:extLst>
              <a:ext uri="{FF2B5EF4-FFF2-40B4-BE49-F238E27FC236}">
                <a16:creationId xmlns:a16="http://schemas.microsoft.com/office/drawing/2014/main" id="{DE367C44-5903-4268-883E-E772B2623DBA}"/>
              </a:ext>
            </a:extLst>
          </p:cNvPr>
          <p:cNvSpPr txBox="1"/>
          <p:nvPr/>
        </p:nvSpPr>
        <p:spPr>
          <a:xfrm>
            <a:off x="5110680" y="4929208"/>
            <a:ext cx="4654455"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Identifies the hashing algo being used</a:t>
            </a:r>
            <a:endParaRPr lang="en-US" dirty="0">
              <a:solidFill>
                <a:schemeClr val="bg1">
                  <a:lumMod val="50000"/>
                </a:schemeClr>
              </a:solidFill>
              <a:latin typeface="Segoe Print" panose="02000600000000000000" pitchFamily="2" charset="0"/>
            </a:endParaRPr>
          </a:p>
        </p:txBody>
      </p:sp>
      <p:grpSp>
        <p:nvGrpSpPr>
          <p:cNvPr id="15" name="Header arrow">
            <a:extLst>
              <a:ext uri="{FF2B5EF4-FFF2-40B4-BE49-F238E27FC236}">
                <a16:creationId xmlns:a16="http://schemas.microsoft.com/office/drawing/2014/main" id="{0987C6A4-2C78-470F-8217-EEB64B4A073E}"/>
              </a:ext>
            </a:extLst>
          </p:cNvPr>
          <p:cNvGrpSpPr>
            <a:grpSpLocks noChangeAspect="1"/>
          </p:cNvGrpSpPr>
          <p:nvPr/>
        </p:nvGrpSpPr>
        <p:grpSpPr bwMode="auto">
          <a:xfrm rot="6001833">
            <a:off x="4218776" y="4057985"/>
            <a:ext cx="896710" cy="935396"/>
            <a:chOff x="1328" y="0"/>
            <a:chExt cx="3106" cy="3240"/>
          </a:xfrm>
        </p:grpSpPr>
        <p:sp>
          <p:nvSpPr>
            <p:cNvPr id="16" name="Freeform 716">
              <a:extLst>
                <a:ext uri="{FF2B5EF4-FFF2-40B4-BE49-F238E27FC236}">
                  <a16:creationId xmlns:a16="http://schemas.microsoft.com/office/drawing/2014/main" id="{040CD72A-12D3-4CF5-BFCC-94F700B6FA62}"/>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7">
              <a:extLst>
                <a:ext uri="{FF2B5EF4-FFF2-40B4-BE49-F238E27FC236}">
                  <a16:creationId xmlns:a16="http://schemas.microsoft.com/office/drawing/2014/main" id="{51E02EAA-38E2-40D5-BC90-3059DBE1E7E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18">
              <a:extLst>
                <a:ext uri="{FF2B5EF4-FFF2-40B4-BE49-F238E27FC236}">
                  <a16:creationId xmlns:a16="http://schemas.microsoft.com/office/drawing/2014/main" id="{D642C84E-972B-4502-8C88-00E91C5294CF}"/>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19">
              <a:extLst>
                <a:ext uri="{FF2B5EF4-FFF2-40B4-BE49-F238E27FC236}">
                  <a16:creationId xmlns:a16="http://schemas.microsoft.com/office/drawing/2014/main" id="{C8E83F92-9CE4-4C66-A562-FF7FB87873C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0">
              <a:extLst>
                <a:ext uri="{FF2B5EF4-FFF2-40B4-BE49-F238E27FC236}">
                  <a16:creationId xmlns:a16="http://schemas.microsoft.com/office/drawing/2014/main" id="{19B55D64-F138-4047-B453-1754BFA310DB}"/>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1">
              <a:extLst>
                <a:ext uri="{FF2B5EF4-FFF2-40B4-BE49-F238E27FC236}">
                  <a16:creationId xmlns:a16="http://schemas.microsoft.com/office/drawing/2014/main" id="{3DCED821-BB75-43F6-A6D7-FB57A459BA2D}"/>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2">
              <a:extLst>
                <a:ext uri="{FF2B5EF4-FFF2-40B4-BE49-F238E27FC236}">
                  <a16:creationId xmlns:a16="http://schemas.microsoft.com/office/drawing/2014/main" id="{B9D4A32B-7A48-4421-A8BA-E54B700847B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3">
              <a:extLst>
                <a:ext uri="{FF2B5EF4-FFF2-40B4-BE49-F238E27FC236}">
                  <a16:creationId xmlns:a16="http://schemas.microsoft.com/office/drawing/2014/main" id="{15534992-C09C-4F15-9C1D-E98B9C6B3309}"/>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4">
              <a:extLst>
                <a:ext uri="{FF2B5EF4-FFF2-40B4-BE49-F238E27FC236}">
                  <a16:creationId xmlns:a16="http://schemas.microsoft.com/office/drawing/2014/main" id="{210F0E1D-2B14-4A87-923D-BE06FBC15F9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5">
              <a:extLst>
                <a:ext uri="{FF2B5EF4-FFF2-40B4-BE49-F238E27FC236}">
                  <a16:creationId xmlns:a16="http://schemas.microsoft.com/office/drawing/2014/main" id="{8E7177E4-D12E-459B-8543-962E80573FD9}"/>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6">
              <a:extLst>
                <a:ext uri="{FF2B5EF4-FFF2-40B4-BE49-F238E27FC236}">
                  <a16:creationId xmlns:a16="http://schemas.microsoft.com/office/drawing/2014/main" id="{36DAEE59-F68B-4DF5-BD3B-4A3F80B5816C}"/>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27">
              <a:extLst>
                <a:ext uri="{FF2B5EF4-FFF2-40B4-BE49-F238E27FC236}">
                  <a16:creationId xmlns:a16="http://schemas.microsoft.com/office/drawing/2014/main" id="{51095B53-D56A-4371-BCDC-9BF121637001}"/>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28">
              <a:extLst>
                <a:ext uri="{FF2B5EF4-FFF2-40B4-BE49-F238E27FC236}">
                  <a16:creationId xmlns:a16="http://schemas.microsoft.com/office/drawing/2014/main" id="{5C27E395-6226-41AD-8D9F-FE19C086F67F}"/>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29">
              <a:extLst>
                <a:ext uri="{FF2B5EF4-FFF2-40B4-BE49-F238E27FC236}">
                  <a16:creationId xmlns:a16="http://schemas.microsoft.com/office/drawing/2014/main" id="{71CA9A83-A920-4632-B1DD-E640D554B463}"/>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0">
              <a:extLst>
                <a:ext uri="{FF2B5EF4-FFF2-40B4-BE49-F238E27FC236}">
                  <a16:creationId xmlns:a16="http://schemas.microsoft.com/office/drawing/2014/main" id="{8B96DE3F-3F74-4DCE-ACB7-F2C019F312EF}"/>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1">
              <a:extLst>
                <a:ext uri="{FF2B5EF4-FFF2-40B4-BE49-F238E27FC236}">
                  <a16:creationId xmlns:a16="http://schemas.microsoft.com/office/drawing/2014/main" id="{D92183E8-570C-49E6-9131-48C2936252D3}"/>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2">
              <a:extLst>
                <a:ext uri="{FF2B5EF4-FFF2-40B4-BE49-F238E27FC236}">
                  <a16:creationId xmlns:a16="http://schemas.microsoft.com/office/drawing/2014/main" id="{BAF5E4DD-20F1-4949-BCD7-2D95823D4DCD}"/>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3">
              <a:extLst>
                <a:ext uri="{FF2B5EF4-FFF2-40B4-BE49-F238E27FC236}">
                  <a16:creationId xmlns:a16="http://schemas.microsoft.com/office/drawing/2014/main" id="{23C3DF5E-C272-4C36-B5AE-4A1340AE756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4">
              <a:extLst>
                <a:ext uri="{FF2B5EF4-FFF2-40B4-BE49-F238E27FC236}">
                  <a16:creationId xmlns:a16="http://schemas.microsoft.com/office/drawing/2014/main" id="{E67035A9-6AD1-457F-BCFD-0E49E57F960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5">
              <a:extLst>
                <a:ext uri="{FF2B5EF4-FFF2-40B4-BE49-F238E27FC236}">
                  <a16:creationId xmlns:a16="http://schemas.microsoft.com/office/drawing/2014/main" id="{186E93B0-65D6-49DB-B69F-3BA3366FDF42}"/>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6">
              <a:extLst>
                <a:ext uri="{FF2B5EF4-FFF2-40B4-BE49-F238E27FC236}">
                  <a16:creationId xmlns:a16="http://schemas.microsoft.com/office/drawing/2014/main" id="{19C38B7A-2257-4C6C-9526-CCD5ECBC4F5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37">
              <a:extLst>
                <a:ext uri="{FF2B5EF4-FFF2-40B4-BE49-F238E27FC236}">
                  <a16:creationId xmlns:a16="http://schemas.microsoft.com/office/drawing/2014/main" id="{204E8968-5B8D-4260-A9A2-BBE5535F93BC}"/>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38">
              <a:extLst>
                <a:ext uri="{FF2B5EF4-FFF2-40B4-BE49-F238E27FC236}">
                  <a16:creationId xmlns:a16="http://schemas.microsoft.com/office/drawing/2014/main" id="{B10CA6B3-B871-4915-8A2E-2D3179D14B59}"/>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39">
              <a:extLst>
                <a:ext uri="{FF2B5EF4-FFF2-40B4-BE49-F238E27FC236}">
                  <a16:creationId xmlns:a16="http://schemas.microsoft.com/office/drawing/2014/main" id="{96284223-60F9-458A-A614-A9C1C77B86BC}"/>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0">
              <a:extLst>
                <a:ext uri="{FF2B5EF4-FFF2-40B4-BE49-F238E27FC236}">
                  <a16:creationId xmlns:a16="http://schemas.microsoft.com/office/drawing/2014/main" id="{E8ED36AA-F065-4630-ACE9-9C2819DEE78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1">
              <a:extLst>
                <a:ext uri="{FF2B5EF4-FFF2-40B4-BE49-F238E27FC236}">
                  <a16:creationId xmlns:a16="http://schemas.microsoft.com/office/drawing/2014/main" id="{12801E79-B61A-4D16-97C9-D1F255BED3E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2">
              <a:extLst>
                <a:ext uri="{FF2B5EF4-FFF2-40B4-BE49-F238E27FC236}">
                  <a16:creationId xmlns:a16="http://schemas.microsoft.com/office/drawing/2014/main" id="{FCD15791-67E9-4342-8890-461C377D12FC}"/>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3">
              <a:extLst>
                <a:ext uri="{FF2B5EF4-FFF2-40B4-BE49-F238E27FC236}">
                  <a16:creationId xmlns:a16="http://schemas.microsoft.com/office/drawing/2014/main" id="{38F45359-5EFF-4B30-88EC-383601D5212C}"/>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4">
              <a:extLst>
                <a:ext uri="{FF2B5EF4-FFF2-40B4-BE49-F238E27FC236}">
                  <a16:creationId xmlns:a16="http://schemas.microsoft.com/office/drawing/2014/main" id="{BF79C88B-C933-4B48-88B1-FE746CC75326}"/>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5">
              <a:extLst>
                <a:ext uri="{FF2B5EF4-FFF2-40B4-BE49-F238E27FC236}">
                  <a16:creationId xmlns:a16="http://schemas.microsoft.com/office/drawing/2014/main" id="{F14391E5-0BA7-44D2-9633-3090B9D9D0B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6">
              <a:extLst>
                <a:ext uri="{FF2B5EF4-FFF2-40B4-BE49-F238E27FC236}">
                  <a16:creationId xmlns:a16="http://schemas.microsoft.com/office/drawing/2014/main" id="{4A278FF2-195C-4946-95AC-B1A32C6B9BE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47">
              <a:extLst>
                <a:ext uri="{FF2B5EF4-FFF2-40B4-BE49-F238E27FC236}">
                  <a16:creationId xmlns:a16="http://schemas.microsoft.com/office/drawing/2014/main" id="{3536AA3F-7335-466C-ABC0-0E65E6F8BC6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48">
              <a:extLst>
                <a:ext uri="{FF2B5EF4-FFF2-40B4-BE49-F238E27FC236}">
                  <a16:creationId xmlns:a16="http://schemas.microsoft.com/office/drawing/2014/main" id="{C481AC86-FBF6-4CFE-8A31-DB5BD880C374}"/>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49">
              <a:extLst>
                <a:ext uri="{FF2B5EF4-FFF2-40B4-BE49-F238E27FC236}">
                  <a16:creationId xmlns:a16="http://schemas.microsoft.com/office/drawing/2014/main" id="{534C77C2-A503-4F99-9B5E-6CA508EED174}"/>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0">
              <a:extLst>
                <a:ext uri="{FF2B5EF4-FFF2-40B4-BE49-F238E27FC236}">
                  <a16:creationId xmlns:a16="http://schemas.microsoft.com/office/drawing/2014/main" id="{5892DF47-8787-47F2-8E0E-F742B320EFC4}"/>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1">
              <a:extLst>
                <a:ext uri="{FF2B5EF4-FFF2-40B4-BE49-F238E27FC236}">
                  <a16:creationId xmlns:a16="http://schemas.microsoft.com/office/drawing/2014/main" id="{0BE3C21C-C302-404D-BC6C-EED409933287}"/>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2">
              <a:extLst>
                <a:ext uri="{FF2B5EF4-FFF2-40B4-BE49-F238E27FC236}">
                  <a16:creationId xmlns:a16="http://schemas.microsoft.com/office/drawing/2014/main" id="{AA27AEFE-02CE-4FC3-B84C-EE24ED5418C8}"/>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3">
              <a:extLst>
                <a:ext uri="{FF2B5EF4-FFF2-40B4-BE49-F238E27FC236}">
                  <a16:creationId xmlns:a16="http://schemas.microsoft.com/office/drawing/2014/main" id="{8DBC0C44-069C-4670-9AC4-7D084A5BB685}"/>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4">
              <a:extLst>
                <a:ext uri="{FF2B5EF4-FFF2-40B4-BE49-F238E27FC236}">
                  <a16:creationId xmlns:a16="http://schemas.microsoft.com/office/drawing/2014/main" id="{9FB73962-2612-40B2-939C-DFB9FABD41FD}"/>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5">
              <a:extLst>
                <a:ext uri="{FF2B5EF4-FFF2-40B4-BE49-F238E27FC236}">
                  <a16:creationId xmlns:a16="http://schemas.microsoft.com/office/drawing/2014/main" id="{7B07FD09-4523-4E35-9BDB-7D9B1FE84E9B}"/>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6">
              <a:extLst>
                <a:ext uri="{FF2B5EF4-FFF2-40B4-BE49-F238E27FC236}">
                  <a16:creationId xmlns:a16="http://schemas.microsoft.com/office/drawing/2014/main" id="{6B40541C-5C39-497B-AAAC-5AEDE958914C}"/>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57">
              <a:extLst>
                <a:ext uri="{FF2B5EF4-FFF2-40B4-BE49-F238E27FC236}">
                  <a16:creationId xmlns:a16="http://schemas.microsoft.com/office/drawing/2014/main" id="{B8DFF577-F025-4D8F-A656-FC52A82E224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58">
              <a:extLst>
                <a:ext uri="{FF2B5EF4-FFF2-40B4-BE49-F238E27FC236}">
                  <a16:creationId xmlns:a16="http://schemas.microsoft.com/office/drawing/2014/main" id="{FFD3E32C-4DF9-42A1-BAD5-A52E8761243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59">
              <a:extLst>
                <a:ext uri="{FF2B5EF4-FFF2-40B4-BE49-F238E27FC236}">
                  <a16:creationId xmlns:a16="http://schemas.microsoft.com/office/drawing/2014/main" id="{5FD3D8AB-1422-42B4-9BD5-92D74D9DEDC1}"/>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0">
              <a:extLst>
                <a:ext uri="{FF2B5EF4-FFF2-40B4-BE49-F238E27FC236}">
                  <a16:creationId xmlns:a16="http://schemas.microsoft.com/office/drawing/2014/main" id="{4DA1548F-2330-4479-B492-1E8E4DDA7273}"/>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1">
              <a:extLst>
                <a:ext uri="{FF2B5EF4-FFF2-40B4-BE49-F238E27FC236}">
                  <a16:creationId xmlns:a16="http://schemas.microsoft.com/office/drawing/2014/main" id="{590DA111-B0CE-4831-AA99-653172A56C40}"/>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2">
              <a:extLst>
                <a:ext uri="{FF2B5EF4-FFF2-40B4-BE49-F238E27FC236}">
                  <a16:creationId xmlns:a16="http://schemas.microsoft.com/office/drawing/2014/main" id="{712B6170-70A5-4C01-B45C-9ABE554B8320}"/>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3">
              <a:extLst>
                <a:ext uri="{FF2B5EF4-FFF2-40B4-BE49-F238E27FC236}">
                  <a16:creationId xmlns:a16="http://schemas.microsoft.com/office/drawing/2014/main" id="{A5B80D66-6613-4C11-A579-09A60560F88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4">
              <a:extLst>
                <a:ext uri="{FF2B5EF4-FFF2-40B4-BE49-F238E27FC236}">
                  <a16:creationId xmlns:a16="http://schemas.microsoft.com/office/drawing/2014/main" id="{B9FD4B56-E609-4115-8971-2F8E1D42513B}"/>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5">
              <a:extLst>
                <a:ext uri="{FF2B5EF4-FFF2-40B4-BE49-F238E27FC236}">
                  <a16:creationId xmlns:a16="http://schemas.microsoft.com/office/drawing/2014/main" id="{55AD1BDF-B0D4-49BD-A0B9-465C1129FE34}"/>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6">
              <a:extLst>
                <a:ext uri="{FF2B5EF4-FFF2-40B4-BE49-F238E27FC236}">
                  <a16:creationId xmlns:a16="http://schemas.microsoft.com/office/drawing/2014/main" id="{9C27AE6B-FBCC-4E40-BCB9-9C17647DEA9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67">
              <a:extLst>
                <a:ext uri="{FF2B5EF4-FFF2-40B4-BE49-F238E27FC236}">
                  <a16:creationId xmlns:a16="http://schemas.microsoft.com/office/drawing/2014/main" id="{2B99B234-BD5A-4B56-AC0B-A5B48D73069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68">
              <a:extLst>
                <a:ext uri="{FF2B5EF4-FFF2-40B4-BE49-F238E27FC236}">
                  <a16:creationId xmlns:a16="http://schemas.microsoft.com/office/drawing/2014/main" id="{366064C0-F021-45BB-B594-5383CE07D6D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69">
              <a:extLst>
                <a:ext uri="{FF2B5EF4-FFF2-40B4-BE49-F238E27FC236}">
                  <a16:creationId xmlns:a16="http://schemas.microsoft.com/office/drawing/2014/main" id="{4EDF6478-F807-44AA-9887-1235BBC66BC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0">
              <a:extLst>
                <a:ext uri="{FF2B5EF4-FFF2-40B4-BE49-F238E27FC236}">
                  <a16:creationId xmlns:a16="http://schemas.microsoft.com/office/drawing/2014/main" id="{5B99A934-9B3C-4ED6-91E6-A3815A1E4952}"/>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1">
              <a:extLst>
                <a:ext uri="{FF2B5EF4-FFF2-40B4-BE49-F238E27FC236}">
                  <a16:creationId xmlns:a16="http://schemas.microsoft.com/office/drawing/2014/main" id="{7EF410F2-A4DF-4749-B4B6-C0A2B67DCFB5}"/>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2">
              <a:extLst>
                <a:ext uri="{FF2B5EF4-FFF2-40B4-BE49-F238E27FC236}">
                  <a16:creationId xmlns:a16="http://schemas.microsoft.com/office/drawing/2014/main" id="{6B9BBFED-90D8-4D51-943E-3C5047C33DC8}"/>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3">
              <a:extLst>
                <a:ext uri="{FF2B5EF4-FFF2-40B4-BE49-F238E27FC236}">
                  <a16:creationId xmlns:a16="http://schemas.microsoft.com/office/drawing/2014/main" id="{52C7BD58-A556-40AA-B09C-2DA202F7D3B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4">
              <a:extLst>
                <a:ext uri="{FF2B5EF4-FFF2-40B4-BE49-F238E27FC236}">
                  <a16:creationId xmlns:a16="http://schemas.microsoft.com/office/drawing/2014/main" id="{7F88BA18-2A2A-4F83-BA3F-28B0319B116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5">
              <a:extLst>
                <a:ext uri="{FF2B5EF4-FFF2-40B4-BE49-F238E27FC236}">
                  <a16:creationId xmlns:a16="http://schemas.microsoft.com/office/drawing/2014/main" id="{74FC5170-083F-47AD-B676-EC2E26B0086B}"/>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6">
              <a:extLst>
                <a:ext uri="{FF2B5EF4-FFF2-40B4-BE49-F238E27FC236}">
                  <a16:creationId xmlns:a16="http://schemas.microsoft.com/office/drawing/2014/main" id="{251CED61-E2E4-43C9-8C01-0EE4D062DBD8}"/>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77">
              <a:extLst>
                <a:ext uri="{FF2B5EF4-FFF2-40B4-BE49-F238E27FC236}">
                  <a16:creationId xmlns:a16="http://schemas.microsoft.com/office/drawing/2014/main" id="{09885F83-7320-43C5-9670-BC002994CCF8}"/>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8">
              <a:extLst>
                <a:ext uri="{FF2B5EF4-FFF2-40B4-BE49-F238E27FC236}">
                  <a16:creationId xmlns:a16="http://schemas.microsoft.com/office/drawing/2014/main" id="{111DBDCD-7225-4F0B-B64F-30408534340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9">
              <a:extLst>
                <a:ext uri="{FF2B5EF4-FFF2-40B4-BE49-F238E27FC236}">
                  <a16:creationId xmlns:a16="http://schemas.microsoft.com/office/drawing/2014/main" id="{6A32188E-B737-4AED-9D5B-4F15C7556D72}"/>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0">
              <a:extLst>
                <a:ext uri="{FF2B5EF4-FFF2-40B4-BE49-F238E27FC236}">
                  <a16:creationId xmlns:a16="http://schemas.microsoft.com/office/drawing/2014/main" id="{CE22CA2F-4003-4C80-B97F-5240B64B02F5}"/>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1">
              <a:extLst>
                <a:ext uri="{FF2B5EF4-FFF2-40B4-BE49-F238E27FC236}">
                  <a16:creationId xmlns:a16="http://schemas.microsoft.com/office/drawing/2014/main" id="{B3AA6801-7E34-4B49-BEB6-1993DB3B2AA1}"/>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2">
              <a:extLst>
                <a:ext uri="{FF2B5EF4-FFF2-40B4-BE49-F238E27FC236}">
                  <a16:creationId xmlns:a16="http://schemas.microsoft.com/office/drawing/2014/main" id="{63B96FDF-3BDA-452B-9670-CCFCD20BF1DA}"/>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3">
              <a:extLst>
                <a:ext uri="{FF2B5EF4-FFF2-40B4-BE49-F238E27FC236}">
                  <a16:creationId xmlns:a16="http://schemas.microsoft.com/office/drawing/2014/main" id="{97AE26E6-E2F2-45B4-B99E-D50E9664CA7B}"/>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4">
              <a:extLst>
                <a:ext uri="{FF2B5EF4-FFF2-40B4-BE49-F238E27FC236}">
                  <a16:creationId xmlns:a16="http://schemas.microsoft.com/office/drawing/2014/main" id="{330E8A00-97FF-45C1-80D6-F9A7336143E6}"/>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5">
              <a:extLst>
                <a:ext uri="{FF2B5EF4-FFF2-40B4-BE49-F238E27FC236}">
                  <a16:creationId xmlns:a16="http://schemas.microsoft.com/office/drawing/2014/main" id="{98B7E136-B491-42BF-9800-5932D48727C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6">
              <a:extLst>
                <a:ext uri="{FF2B5EF4-FFF2-40B4-BE49-F238E27FC236}">
                  <a16:creationId xmlns:a16="http://schemas.microsoft.com/office/drawing/2014/main" id="{7AF3D0AA-62AC-497D-BA5F-860BC423CCC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87">
              <a:extLst>
                <a:ext uri="{FF2B5EF4-FFF2-40B4-BE49-F238E27FC236}">
                  <a16:creationId xmlns:a16="http://schemas.microsoft.com/office/drawing/2014/main" id="{C9B4E300-C8BF-4F41-8B52-1D0DDEE1348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88">
              <a:extLst>
                <a:ext uri="{FF2B5EF4-FFF2-40B4-BE49-F238E27FC236}">
                  <a16:creationId xmlns:a16="http://schemas.microsoft.com/office/drawing/2014/main" id="{7B8A19DF-E8E4-405A-AAAF-3A96A90CD15C}"/>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89">
              <a:extLst>
                <a:ext uri="{FF2B5EF4-FFF2-40B4-BE49-F238E27FC236}">
                  <a16:creationId xmlns:a16="http://schemas.microsoft.com/office/drawing/2014/main" id="{658F718A-4E0E-487A-826A-370A47E091D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0">
              <a:extLst>
                <a:ext uri="{FF2B5EF4-FFF2-40B4-BE49-F238E27FC236}">
                  <a16:creationId xmlns:a16="http://schemas.microsoft.com/office/drawing/2014/main" id="{2C285FD4-0130-4E80-A41B-AC74FDA0A8B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1">
              <a:extLst>
                <a:ext uri="{FF2B5EF4-FFF2-40B4-BE49-F238E27FC236}">
                  <a16:creationId xmlns:a16="http://schemas.microsoft.com/office/drawing/2014/main" id="{F4FF5933-C445-420D-A2E5-898AC03BC2FC}"/>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2">
              <a:extLst>
                <a:ext uri="{FF2B5EF4-FFF2-40B4-BE49-F238E27FC236}">
                  <a16:creationId xmlns:a16="http://schemas.microsoft.com/office/drawing/2014/main" id="{4C8B8031-C524-4DD7-9105-AC0B1CAD80E2}"/>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3">
              <a:extLst>
                <a:ext uri="{FF2B5EF4-FFF2-40B4-BE49-F238E27FC236}">
                  <a16:creationId xmlns:a16="http://schemas.microsoft.com/office/drawing/2014/main" id="{D1C0ECEA-38B7-4DC3-AA86-D336316F2177}"/>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4">
              <a:extLst>
                <a:ext uri="{FF2B5EF4-FFF2-40B4-BE49-F238E27FC236}">
                  <a16:creationId xmlns:a16="http://schemas.microsoft.com/office/drawing/2014/main" id="{AC491013-76BE-4254-81B3-A44E0C83171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5">
              <a:extLst>
                <a:ext uri="{FF2B5EF4-FFF2-40B4-BE49-F238E27FC236}">
                  <a16:creationId xmlns:a16="http://schemas.microsoft.com/office/drawing/2014/main" id="{25EC7A41-0F61-4F3A-98A8-A2372BF5FCF0}"/>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6">
              <a:extLst>
                <a:ext uri="{FF2B5EF4-FFF2-40B4-BE49-F238E27FC236}">
                  <a16:creationId xmlns:a16="http://schemas.microsoft.com/office/drawing/2014/main" id="{0CC74B08-C7F0-4BB1-9553-5613196EABF1}"/>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97">
              <a:extLst>
                <a:ext uri="{FF2B5EF4-FFF2-40B4-BE49-F238E27FC236}">
                  <a16:creationId xmlns:a16="http://schemas.microsoft.com/office/drawing/2014/main" id="{643E1B2C-1C80-4C61-9295-935E896DBBD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98">
              <a:extLst>
                <a:ext uri="{FF2B5EF4-FFF2-40B4-BE49-F238E27FC236}">
                  <a16:creationId xmlns:a16="http://schemas.microsoft.com/office/drawing/2014/main" id="{A615EC45-BAF6-4F6B-A17F-19FCC1ED54A0}"/>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99">
              <a:extLst>
                <a:ext uri="{FF2B5EF4-FFF2-40B4-BE49-F238E27FC236}">
                  <a16:creationId xmlns:a16="http://schemas.microsoft.com/office/drawing/2014/main" id="{013C7981-D895-43EC-9333-B9E2C863DEA0}"/>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0">
              <a:extLst>
                <a:ext uri="{FF2B5EF4-FFF2-40B4-BE49-F238E27FC236}">
                  <a16:creationId xmlns:a16="http://schemas.microsoft.com/office/drawing/2014/main" id="{D468D07A-651A-4621-9F3C-A7C829145D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1">
              <a:extLst>
                <a:ext uri="{FF2B5EF4-FFF2-40B4-BE49-F238E27FC236}">
                  <a16:creationId xmlns:a16="http://schemas.microsoft.com/office/drawing/2014/main" id="{38F10A20-E38F-4225-B97B-60E2405EF72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2">
              <a:extLst>
                <a:ext uri="{FF2B5EF4-FFF2-40B4-BE49-F238E27FC236}">
                  <a16:creationId xmlns:a16="http://schemas.microsoft.com/office/drawing/2014/main" id="{9D4C4765-4A8E-4465-A888-E27825FD8835}"/>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3">
              <a:extLst>
                <a:ext uri="{FF2B5EF4-FFF2-40B4-BE49-F238E27FC236}">
                  <a16:creationId xmlns:a16="http://schemas.microsoft.com/office/drawing/2014/main" id="{43BF4F0F-2CFA-47AB-B11B-D0CED5291AC2}"/>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4">
              <a:extLst>
                <a:ext uri="{FF2B5EF4-FFF2-40B4-BE49-F238E27FC236}">
                  <a16:creationId xmlns:a16="http://schemas.microsoft.com/office/drawing/2014/main" id="{2EA9A2D2-9B70-4720-AF0D-C471E11B3760}"/>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5">
              <a:extLst>
                <a:ext uri="{FF2B5EF4-FFF2-40B4-BE49-F238E27FC236}">
                  <a16:creationId xmlns:a16="http://schemas.microsoft.com/office/drawing/2014/main" id="{01202E9D-3B8B-4C5A-9BE5-E60076F9884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6">
              <a:extLst>
                <a:ext uri="{FF2B5EF4-FFF2-40B4-BE49-F238E27FC236}">
                  <a16:creationId xmlns:a16="http://schemas.microsoft.com/office/drawing/2014/main" id="{1F96DB38-9737-43BF-B589-BABC86033E4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07">
              <a:extLst>
                <a:ext uri="{FF2B5EF4-FFF2-40B4-BE49-F238E27FC236}">
                  <a16:creationId xmlns:a16="http://schemas.microsoft.com/office/drawing/2014/main" id="{029EE123-0F92-49D7-BA57-3E47930ED4CB}"/>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08">
              <a:extLst>
                <a:ext uri="{FF2B5EF4-FFF2-40B4-BE49-F238E27FC236}">
                  <a16:creationId xmlns:a16="http://schemas.microsoft.com/office/drawing/2014/main" id="{8C621B21-64B9-4010-BE15-DA22575E2811}"/>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09">
              <a:extLst>
                <a:ext uri="{FF2B5EF4-FFF2-40B4-BE49-F238E27FC236}">
                  <a16:creationId xmlns:a16="http://schemas.microsoft.com/office/drawing/2014/main" id="{18E90A02-4AEF-4FB1-8C45-F4DEA1EEC62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0">
              <a:extLst>
                <a:ext uri="{FF2B5EF4-FFF2-40B4-BE49-F238E27FC236}">
                  <a16:creationId xmlns:a16="http://schemas.microsoft.com/office/drawing/2014/main" id="{533762DA-6D6D-41A6-8D44-88686828815A}"/>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1">
              <a:extLst>
                <a:ext uri="{FF2B5EF4-FFF2-40B4-BE49-F238E27FC236}">
                  <a16:creationId xmlns:a16="http://schemas.microsoft.com/office/drawing/2014/main" id="{7772A7FE-0872-4740-93E3-84A5DF119520}"/>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12">
              <a:extLst>
                <a:ext uri="{FF2B5EF4-FFF2-40B4-BE49-F238E27FC236}">
                  <a16:creationId xmlns:a16="http://schemas.microsoft.com/office/drawing/2014/main" id="{5FD672DE-ECCA-4FCB-A5AA-1C2CB433025E}"/>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13">
              <a:extLst>
                <a:ext uri="{FF2B5EF4-FFF2-40B4-BE49-F238E27FC236}">
                  <a16:creationId xmlns:a16="http://schemas.microsoft.com/office/drawing/2014/main" id="{E3BB6C4E-D511-4D94-84CF-0E2B84D29E2D}"/>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14">
              <a:extLst>
                <a:ext uri="{FF2B5EF4-FFF2-40B4-BE49-F238E27FC236}">
                  <a16:creationId xmlns:a16="http://schemas.microsoft.com/office/drawing/2014/main" id="{6A648D16-8F8B-4244-8D63-689E420A8E1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Payload text">
            <a:extLst>
              <a:ext uri="{FF2B5EF4-FFF2-40B4-BE49-F238E27FC236}">
                <a16:creationId xmlns:a16="http://schemas.microsoft.com/office/drawing/2014/main" id="{B127809D-BED5-434E-A6DF-ED6279E14B10}"/>
              </a:ext>
            </a:extLst>
          </p:cNvPr>
          <p:cNvSpPr txBox="1"/>
          <p:nvPr/>
        </p:nvSpPr>
        <p:spPr>
          <a:xfrm>
            <a:off x="7432869" y="5005566"/>
            <a:ext cx="4654455"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These are the "claims", </a:t>
            </a:r>
          </a:p>
          <a:p>
            <a:r>
              <a:rPr lang="en-US" sz="2400" dirty="0">
                <a:solidFill>
                  <a:schemeClr val="bg1">
                    <a:lumMod val="50000"/>
                  </a:schemeClr>
                </a:solidFill>
                <a:latin typeface="Segoe Print" panose="02000600000000000000" pitchFamily="2" charset="0"/>
              </a:rPr>
              <a:t>i.e. the data you're sending</a:t>
            </a:r>
            <a:endParaRPr lang="en-US" dirty="0">
              <a:solidFill>
                <a:schemeClr val="bg1">
                  <a:lumMod val="50000"/>
                </a:schemeClr>
              </a:solidFill>
              <a:latin typeface="Segoe Print" panose="02000600000000000000" pitchFamily="2" charset="0"/>
            </a:endParaRPr>
          </a:p>
        </p:txBody>
      </p:sp>
      <p:grpSp>
        <p:nvGrpSpPr>
          <p:cNvPr id="116" name="Payload arrow">
            <a:extLst>
              <a:ext uri="{FF2B5EF4-FFF2-40B4-BE49-F238E27FC236}">
                <a16:creationId xmlns:a16="http://schemas.microsoft.com/office/drawing/2014/main" id="{78E8346D-4CA7-4D3F-B42E-E74373BBD5C3}"/>
              </a:ext>
            </a:extLst>
          </p:cNvPr>
          <p:cNvGrpSpPr>
            <a:grpSpLocks noChangeAspect="1"/>
          </p:cNvGrpSpPr>
          <p:nvPr/>
        </p:nvGrpSpPr>
        <p:grpSpPr bwMode="auto">
          <a:xfrm rot="6001833">
            <a:off x="6540965" y="4134343"/>
            <a:ext cx="896710" cy="935396"/>
            <a:chOff x="1328" y="0"/>
            <a:chExt cx="3106" cy="3240"/>
          </a:xfrm>
        </p:grpSpPr>
        <p:sp>
          <p:nvSpPr>
            <p:cNvPr id="117" name="Freeform 716">
              <a:extLst>
                <a:ext uri="{FF2B5EF4-FFF2-40B4-BE49-F238E27FC236}">
                  <a16:creationId xmlns:a16="http://schemas.microsoft.com/office/drawing/2014/main" id="{6842EE11-84D5-444F-88C5-C07F05ECC601}"/>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17">
              <a:extLst>
                <a:ext uri="{FF2B5EF4-FFF2-40B4-BE49-F238E27FC236}">
                  <a16:creationId xmlns:a16="http://schemas.microsoft.com/office/drawing/2014/main" id="{43B45998-E5B3-4849-BE7E-C258C2F312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18">
              <a:extLst>
                <a:ext uri="{FF2B5EF4-FFF2-40B4-BE49-F238E27FC236}">
                  <a16:creationId xmlns:a16="http://schemas.microsoft.com/office/drawing/2014/main" id="{95236A5B-A5DD-42BF-988D-5B1D971ED7D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19">
              <a:extLst>
                <a:ext uri="{FF2B5EF4-FFF2-40B4-BE49-F238E27FC236}">
                  <a16:creationId xmlns:a16="http://schemas.microsoft.com/office/drawing/2014/main" id="{82AE6E6B-8E8B-4A3B-B299-68779CBE4113}"/>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0">
              <a:extLst>
                <a:ext uri="{FF2B5EF4-FFF2-40B4-BE49-F238E27FC236}">
                  <a16:creationId xmlns:a16="http://schemas.microsoft.com/office/drawing/2014/main" id="{3138D1FA-85F7-412E-B685-7FCCDF085A90}"/>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1">
              <a:extLst>
                <a:ext uri="{FF2B5EF4-FFF2-40B4-BE49-F238E27FC236}">
                  <a16:creationId xmlns:a16="http://schemas.microsoft.com/office/drawing/2014/main" id="{A205BA4B-E5C4-492B-8974-09B24441BF69}"/>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2">
              <a:extLst>
                <a:ext uri="{FF2B5EF4-FFF2-40B4-BE49-F238E27FC236}">
                  <a16:creationId xmlns:a16="http://schemas.microsoft.com/office/drawing/2014/main" id="{D81004A7-020A-4CE6-B000-256585FBA7CB}"/>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3">
              <a:extLst>
                <a:ext uri="{FF2B5EF4-FFF2-40B4-BE49-F238E27FC236}">
                  <a16:creationId xmlns:a16="http://schemas.microsoft.com/office/drawing/2014/main" id="{D9DEE4EB-B7FC-4E9C-AC6C-7BBAE648E90C}"/>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24">
              <a:extLst>
                <a:ext uri="{FF2B5EF4-FFF2-40B4-BE49-F238E27FC236}">
                  <a16:creationId xmlns:a16="http://schemas.microsoft.com/office/drawing/2014/main" id="{882AC2AD-7255-4B0E-BCB7-2F1A28A85B1B}"/>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5">
              <a:extLst>
                <a:ext uri="{FF2B5EF4-FFF2-40B4-BE49-F238E27FC236}">
                  <a16:creationId xmlns:a16="http://schemas.microsoft.com/office/drawing/2014/main" id="{2EBECD85-569B-454C-8FA9-67A2FBB0AD1A}"/>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26">
              <a:extLst>
                <a:ext uri="{FF2B5EF4-FFF2-40B4-BE49-F238E27FC236}">
                  <a16:creationId xmlns:a16="http://schemas.microsoft.com/office/drawing/2014/main" id="{4BBF620B-726F-4290-A303-EF48EC5171C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27">
              <a:extLst>
                <a:ext uri="{FF2B5EF4-FFF2-40B4-BE49-F238E27FC236}">
                  <a16:creationId xmlns:a16="http://schemas.microsoft.com/office/drawing/2014/main" id="{82C435A7-2F7F-4B05-87B9-D32FB3619218}"/>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28">
              <a:extLst>
                <a:ext uri="{FF2B5EF4-FFF2-40B4-BE49-F238E27FC236}">
                  <a16:creationId xmlns:a16="http://schemas.microsoft.com/office/drawing/2014/main" id="{4B3A098E-D4CA-4F2A-BF8A-72E0F69F2583}"/>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29">
              <a:extLst>
                <a:ext uri="{FF2B5EF4-FFF2-40B4-BE49-F238E27FC236}">
                  <a16:creationId xmlns:a16="http://schemas.microsoft.com/office/drawing/2014/main" id="{93A71061-6229-4144-9F13-D66C676425F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0">
              <a:extLst>
                <a:ext uri="{FF2B5EF4-FFF2-40B4-BE49-F238E27FC236}">
                  <a16:creationId xmlns:a16="http://schemas.microsoft.com/office/drawing/2014/main" id="{01948D10-64E1-4EA7-B814-D8C23CBD1DFC}"/>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1">
              <a:extLst>
                <a:ext uri="{FF2B5EF4-FFF2-40B4-BE49-F238E27FC236}">
                  <a16:creationId xmlns:a16="http://schemas.microsoft.com/office/drawing/2014/main" id="{9531E220-1E37-4142-8378-A474A481F4E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2">
              <a:extLst>
                <a:ext uri="{FF2B5EF4-FFF2-40B4-BE49-F238E27FC236}">
                  <a16:creationId xmlns:a16="http://schemas.microsoft.com/office/drawing/2014/main" id="{6D2E1F07-EBBC-45CA-8D77-977276EFC7F0}"/>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3">
              <a:extLst>
                <a:ext uri="{FF2B5EF4-FFF2-40B4-BE49-F238E27FC236}">
                  <a16:creationId xmlns:a16="http://schemas.microsoft.com/office/drawing/2014/main" id="{27B406E7-65B2-41C9-83FE-7D09A7734775}"/>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4">
              <a:extLst>
                <a:ext uri="{FF2B5EF4-FFF2-40B4-BE49-F238E27FC236}">
                  <a16:creationId xmlns:a16="http://schemas.microsoft.com/office/drawing/2014/main" id="{49DD0671-DF18-465D-A69D-06248709973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35">
              <a:extLst>
                <a:ext uri="{FF2B5EF4-FFF2-40B4-BE49-F238E27FC236}">
                  <a16:creationId xmlns:a16="http://schemas.microsoft.com/office/drawing/2014/main" id="{98DB7779-42DF-4DBE-A36E-ED8C77409019}"/>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36">
              <a:extLst>
                <a:ext uri="{FF2B5EF4-FFF2-40B4-BE49-F238E27FC236}">
                  <a16:creationId xmlns:a16="http://schemas.microsoft.com/office/drawing/2014/main" id="{2697021C-81B7-4FD6-B337-B318AD0E231E}"/>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37">
              <a:extLst>
                <a:ext uri="{FF2B5EF4-FFF2-40B4-BE49-F238E27FC236}">
                  <a16:creationId xmlns:a16="http://schemas.microsoft.com/office/drawing/2014/main" id="{CF4F9B8D-3FFD-4BFB-BE06-E22861A926F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38">
              <a:extLst>
                <a:ext uri="{FF2B5EF4-FFF2-40B4-BE49-F238E27FC236}">
                  <a16:creationId xmlns:a16="http://schemas.microsoft.com/office/drawing/2014/main" id="{6DC78FC7-3CCE-42E8-ACE4-95BA0F98E690}"/>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39">
              <a:extLst>
                <a:ext uri="{FF2B5EF4-FFF2-40B4-BE49-F238E27FC236}">
                  <a16:creationId xmlns:a16="http://schemas.microsoft.com/office/drawing/2014/main" id="{430D42CD-365F-40F8-BE8F-E02D661BBB5A}"/>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0">
              <a:extLst>
                <a:ext uri="{FF2B5EF4-FFF2-40B4-BE49-F238E27FC236}">
                  <a16:creationId xmlns:a16="http://schemas.microsoft.com/office/drawing/2014/main" id="{8E716197-E6E4-4477-B4E8-A92385AE861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1">
              <a:extLst>
                <a:ext uri="{FF2B5EF4-FFF2-40B4-BE49-F238E27FC236}">
                  <a16:creationId xmlns:a16="http://schemas.microsoft.com/office/drawing/2014/main" id="{BE10BBA5-A3E3-4E93-9314-FE6AC069452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2">
              <a:extLst>
                <a:ext uri="{FF2B5EF4-FFF2-40B4-BE49-F238E27FC236}">
                  <a16:creationId xmlns:a16="http://schemas.microsoft.com/office/drawing/2014/main" id="{931412E3-9900-4DC9-B020-91DBDBCD5345}"/>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3">
              <a:extLst>
                <a:ext uri="{FF2B5EF4-FFF2-40B4-BE49-F238E27FC236}">
                  <a16:creationId xmlns:a16="http://schemas.microsoft.com/office/drawing/2014/main" id="{2217ACD9-4A31-4319-A7A6-8B7269DEB858}"/>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4">
              <a:extLst>
                <a:ext uri="{FF2B5EF4-FFF2-40B4-BE49-F238E27FC236}">
                  <a16:creationId xmlns:a16="http://schemas.microsoft.com/office/drawing/2014/main" id="{8E025D2D-8E50-41EE-8B67-16A76E69B02B}"/>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45">
              <a:extLst>
                <a:ext uri="{FF2B5EF4-FFF2-40B4-BE49-F238E27FC236}">
                  <a16:creationId xmlns:a16="http://schemas.microsoft.com/office/drawing/2014/main" id="{4387DEA1-3F73-4163-8EF9-3371B6EC624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46">
              <a:extLst>
                <a:ext uri="{FF2B5EF4-FFF2-40B4-BE49-F238E27FC236}">
                  <a16:creationId xmlns:a16="http://schemas.microsoft.com/office/drawing/2014/main" id="{C8DE5440-9904-4FB7-8B72-8152532FD5D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47">
              <a:extLst>
                <a:ext uri="{FF2B5EF4-FFF2-40B4-BE49-F238E27FC236}">
                  <a16:creationId xmlns:a16="http://schemas.microsoft.com/office/drawing/2014/main" id="{2CFE4D0A-5D6F-4EC3-9189-39CF929A630A}"/>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48">
              <a:extLst>
                <a:ext uri="{FF2B5EF4-FFF2-40B4-BE49-F238E27FC236}">
                  <a16:creationId xmlns:a16="http://schemas.microsoft.com/office/drawing/2014/main" id="{E6B5530D-43A2-49D4-91B3-D808FD529A7E}"/>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49">
              <a:extLst>
                <a:ext uri="{FF2B5EF4-FFF2-40B4-BE49-F238E27FC236}">
                  <a16:creationId xmlns:a16="http://schemas.microsoft.com/office/drawing/2014/main" id="{B2D0A6CF-7520-4DBB-832E-AD7A045619D8}"/>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0">
              <a:extLst>
                <a:ext uri="{FF2B5EF4-FFF2-40B4-BE49-F238E27FC236}">
                  <a16:creationId xmlns:a16="http://schemas.microsoft.com/office/drawing/2014/main" id="{D7A2013E-73AF-469B-BA29-7F3CD13CEA0E}"/>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1">
              <a:extLst>
                <a:ext uri="{FF2B5EF4-FFF2-40B4-BE49-F238E27FC236}">
                  <a16:creationId xmlns:a16="http://schemas.microsoft.com/office/drawing/2014/main" id="{2AE18AF2-F498-4704-AA74-D77EBD778399}"/>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2">
              <a:extLst>
                <a:ext uri="{FF2B5EF4-FFF2-40B4-BE49-F238E27FC236}">
                  <a16:creationId xmlns:a16="http://schemas.microsoft.com/office/drawing/2014/main" id="{D8CB08FF-5F33-4707-931F-0A19A236DB1C}"/>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3">
              <a:extLst>
                <a:ext uri="{FF2B5EF4-FFF2-40B4-BE49-F238E27FC236}">
                  <a16:creationId xmlns:a16="http://schemas.microsoft.com/office/drawing/2014/main" id="{E532133C-D39E-4A2F-91E8-336E8498F972}"/>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54">
              <a:extLst>
                <a:ext uri="{FF2B5EF4-FFF2-40B4-BE49-F238E27FC236}">
                  <a16:creationId xmlns:a16="http://schemas.microsoft.com/office/drawing/2014/main" id="{A43F0EFA-0A9D-4CE6-81D9-00ADC5FC4D9E}"/>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55">
              <a:extLst>
                <a:ext uri="{FF2B5EF4-FFF2-40B4-BE49-F238E27FC236}">
                  <a16:creationId xmlns:a16="http://schemas.microsoft.com/office/drawing/2014/main" id="{38079A38-F1A3-4550-AD2B-CB29F1634A35}"/>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56">
              <a:extLst>
                <a:ext uri="{FF2B5EF4-FFF2-40B4-BE49-F238E27FC236}">
                  <a16:creationId xmlns:a16="http://schemas.microsoft.com/office/drawing/2014/main" id="{7B0DE97E-7E5B-47EB-B63C-2CBA38647B89}"/>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57">
              <a:extLst>
                <a:ext uri="{FF2B5EF4-FFF2-40B4-BE49-F238E27FC236}">
                  <a16:creationId xmlns:a16="http://schemas.microsoft.com/office/drawing/2014/main" id="{9AAC0D50-30EC-4141-A421-A16615C320BB}"/>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58">
              <a:extLst>
                <a:ext uri="{FF2B5EF4-FFF2-40B4-BE49-F238E27FC236}">
                  <a16:creationId xmlns:a16="http://schemas.microsoft.com/office/drawing/2014/main" id="{F5191F35-5069-4A2C-9504-9C616896917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59">
              <a:extLst>
                <a:ext uri="{FF2B5EF4-FFF2-40B4-BE49-F238E27FC236}">
                  <a16:creationId xmlns:a16="http://schemas.microsoft.com/office/drawing/2014/main" id="{A4E05816-ACA5-4CA5-9097-E34819884DEA}"/>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0">
              <a:extLst>
                <a:ext uri="{FF2B5EF4-FFF2-40B4-BE49-F238E27FC236}">
                  <a16:creationId xmlns:a16="http://schemas.microsoft.com/office/drawing/2014/main" id="{BB7210B5-C4BB-4EBD-9688-A297C821B788}"/>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1">
              <a:extLst>
                <a:ext uri="{FF2B5EF4-FFF2-40B4-BE49-F238E27FC236}">
                  <a16:creationId xmlns:a16="http://schemas.microsoft.com/office/drawing/2014/main" id="{FE043236-9259-49D1-AE9A-2AF8CACCC67C}"/>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2">
              <a:extLst>
                <a:ext uri="{FF2B5EF4-FFF2-40B4-BE49-F238E27FC236}">
                  <a16:creationId xmlns:a16="http://schemas.microsoft.com/office/drawing/2014/main" id="{D695B82B-4AA8-412C-8BAE-368C28594F68}"/>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3">
              <a:extLst>
                <a:ext uri="{FF2B5EF4-FFF2-40B4-BE49-F238E27FC236}">
                  <a16:creationId xmlns:a16="http://schemas.microsoft.com/office/drawing/2014/main" id="{024B6FDD-A30D-4EF1-8EBB-310414C3DCEC}"/>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64">
              <a:extLst>
                <a:ext uri="{FF2B5EF4-FFF2-40B4-BE49-F238E27FC236}">
                  <a16:creationId xmlns:a16="http://schemas.microsoft.com/office/drawing/2014/main" id="{FBB692B4-7AA2-471B-9449-10BD3255672B}"/>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65">
              <a:extLst>
                <a:ext uri="{FF2B5EF4-FFF2-40B4-BE49-F238E27FC236}">
                  <a16:creationId xmlns:a16="http://schemas.microsoft.com/office/drawing/2014/main" id="{104C489E-EA86-47F9-86FA-9616DA5E9071}"/>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66">
              <a:extLst>
                <a:ext uri="{FF2B5EF4-FFF2-40B4-BE49-F238E27FC236}">
                  <a16:creationId xmlns:a16="http://schemas.microsoft.com/office/drawing/2014/main" id="{CF43338F-464A-4BD9-B1C2-DBE74009169C}"/>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67">
              <a:extLst>
                <a:ext uri="{FF2B5EF4-FFF2-40B4-BE49-F238E27FC236}">
                  <a16:creationId xmlns:a16="http://schemas.microsoft.com/office/drawing/2014/main" id="{4D6939C6-8787-4E09-B320-B1ADA013115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68">
              <a:extLst>
                <a:ext uri="{FF2B5EF4-FFF2-40B4-BE49-F238E27FC236}">
                  <a16:creationId xmlns:a16="http://schemas.microsoft.com/office/drawing/2014/main" id="{EE6A9708-A515-4FD1-9EAC-B41735A27050}"/>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69">
              <a:extLst>
                <a:ext uri="{FF2B5EF4-FFF2-40B4-BE49-F238E27FC236}">
                  <a16:creationId xmlns:a16="http://schemas.microsoft.com/office/drawing/2014/main" id="{A1FF0362-F34B-481F-BE8D-2373682266FD}"/>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0">
              <a:extLst>
                <a:ext uri="{FF2B5EF4-FFF2-40B4-BE49-F238E27FC236}">
                  <a16:creationId xmlns:a16="http://schemas.microsoft.com/office/drawing/2014/main" id="{2B2C06F5-9024-4CC3-AFCB-6817C6CD2C00}"/>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1">
              <a:extLst>
                <a:ext uri="{FF2B5EF4-FFF2-40B4-BE49-F238E27FC236}">
                  <a16:creationId xmlns:a16="http://schemas.microsoft.com/office/drawing/2014/main" id="{CF80CE06-3AC1-4BE2-AF85-A425BA7DC4D7}"/>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2">
              <a:extLst>
                <a:ext uri="{FF2B5EF4-FFF2-40B4-BE49-F238E27FC236}">
                  <a16:creationId xmlns:a16="http://schemas.microsoft.com/office/drawing/2014/main" id="{16BD0098-42D7-43BA-9F9E-56B2763C4927}"/>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3">
              <a:extLst>
                <a:ext uri="{FF2B5EF4-FFF2-40B4-BE49-F238E27FC236}">
                  <a16:creationId xmlns:a16="http://schemas.microsoft.com/office/drawing/2014/main" id="{7B85DC85-C0E2-41DD-83AE-53BE86B3660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74">
              <a:extLst>
                <a:ext uri="{FF2B5EF4-FFF2-40B4-BE49-F238E27FC236}">
                  <a16:creationId xmlns:a16="http://schemas.microsoft.com/office/drawing/2014/main" id="{2BA52474-AA56-4678-AC47-CA19644E8EB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75">
              <a:extLst>
                <a:ext uri="{FF2B5EF4-FFF2-40B4-BE49-F238E27FC236}">
                  <a16:creationId xmlns:a16="http://schemas.microsoft.com/office/drawing/2014/main" id="{52374D1D-6374-4855-9ED2-CB6433E9D031}"/>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76">
              <a:extLst>
                <a:ext uri="{FF2B5EF4-FFF2-40B4-BE49-F238E27FC236}">
                  <a16:creationId xmlns:a16="http://schemas.microsoft.com/office/drawing/2014/main" id="{D4023C93-7EB1-4F4E-99C8-D7D6969F8F72}"/>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77">
              <a:extLst>
                <a:ext uri="{FF2B5EF4-FFF2-40B4-BE49-F238E27FC236}">
                  <a16:creationId xmlns:a16="http://schemas.microsoft.com/office/drawing/2014/main" id="{DFDC49D6-1855-477C-AAAB-8C69B7D9CEE5}"/>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78">
              <a:extLst>
                <a:ext uri="{FF2B5EF4-FFF2-40B4-BE49-F238E27FC236}">
                  <a16:creationId xmlns:a16="http://schemas.microsoft.com/office/drawing/2014/main" id="{B6F19B0E-779D-46DF-B9F8-49237A06D685}"/>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79">
              <a:extLst>
                <a:ext uri="{FF2B5EF4-FFF2-40B4-BE49-F238E27FC236}">
                  <a16:creationId xmlns:a16="http://schemas.microsoft.com/office/drawing/2014/main" id="{0BECC6FC-0CBD-4472-AEA4-5C8514334A75}"/>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0">
              <a:extLst>
                <a:ext uri="{FF2B5EF4-FFF2-40B4-BE49-F238E27FC236}">
                  <a16:creationId xmlns:a16="http://schemas.microsoft.com/office/drawing/2014/main" id="{38611F2B-E8B3-4D30-ABAB-AA1B9CE2340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1">
              <a:extLst>
                <a:ext uri="{FF2B5EF4-FFF2-40B4-BE49-F238E27FC236}">
                  <a16:creationId xmlns:a16="http://schemas.microsoft.com/office/drawing/2014/main" id="{130AD448-91DE-4F38-8B1A-0001FD2911F0}"/>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2">
              <a:extLst>
                <a:ext uri="{FF2B5EF4-FFF2-40B4-BE49-F238E27FC236}">
                  <a16:creationId xmlns:a16="http://schemas.microsoft.com/office/drawing/2014/main" id="{F6557E8A-8BFD-45F3-A825-95875CA85B5D}"/>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3">
              <a:extLst>
                <a:ext uri="{FF2B5EF4-FFF2-40B4-BE49-F238E27FC236}">
                  <a16:creationId xmlns:a16="http://schemas.microsoft.com/office/drawing/2014/main" id="{76FB50E0-E1CF-4DA3-9ABB-3ED5AA91B87A}"/>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84">
              <a:extLst>
                <a:ext uri="{FF2B5EF4-FFF2-40B4-BE49-F238E27FC236}">
                  <a16:creationId xmlns:a16="http://schemas.microsoft.com/office/drawing/2014/main" id="{AFE41D77-ACD1-4423-9EAE-92D83A1785C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85">
              <a:extLst>
                <a:ext uri="{FF2B5EF4-FFF2-40B4-BE49-F238E27FC236}">
                  <a16:creationId xmlns:a16="http://schemas.microsoft.com/office/drawing/2014/main" id="{8AA46907-F331-45E2-9386-108555C263A7}"/>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86">
              <a:extLst>
                <a:ext uri="{FF2B5EF4-FFF2-40B4-BE49-F238E27FC236}">
                  <a16:creationId xmlns:a16="http://schemas.microsoft.com/office/drawing/2014/main" id="{6137423C-0A96-4844-BE6B-A9CD5412BF4B}"/>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87">
              <a:extLst>
                <a:ext uri="{FF2B5EF4-FFF2-40B4-BE49-F238E27FC236}">
                  <a16:creationId xmlns:a16="http://schemas.microsoft.com/office/drawing/2014/main" id="{4653BC44-E10B-4E02-B298-95359133D949}"/>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88">
              <a:extLst>
                <a:ext uri="{FF2B5EF4-FFF2-40B4-BE49-F238E27FC236}">
                  <a16:creationId xmlns:a16="http://schemas.microsoft.com/office/drawing/2014/main" id="{A4527BF7-845F-4036-BCA8-6FAF9CF197E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89">
              <a:extLst>
                <a:ext uri="{FF2B5EF4-FFF2-40B4-BE49-F238E27FC236}">
                  <a16:creationId xmlns:a16="http://schemas.microsoft.com/office/drawing/2014/main" id="{6F68A67C-FC3A-44CD-B604-65CB589788BB}"/>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0">
              <a:extLst>
                <a:ext uri="{FF2B5EF4-FFF2-40B4-BE49-F238E27FC236}">
                  <a16:creationId xmlns:a16="http://schemas.microsoft.com/office/drawing/2014/main" id="{D83DBACF-7370-4B0A-922B-7E36625BE300}"/>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1">
              <a:extLst>
                <a:ext uri="{FF2B5EF4-FFF2-40B4-BE49-F238E27FC236}">
                  <a16:creationId xmlns:a16="http://schemas.microsoft.com/office/drawing/2014/main" id="{2FA516AE-98AB-46CB-AD32-1308317B08A4}"/>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2">
              <a:extLst>
                <a:ext uri="{FF2B5EF4-FFF2-40B4-BE49-F238E27FC236}">
                  <a16:creationId xmlns:a16="http://schemas.microsoft.com/office/drawing/2014/main" id="{29D1D6F0-169A-4871-BB05-DD4A35848EE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3">
              <a:extLst>
                <a:ext uri="{FF2B5EF4-FFF2-40B4-BE49-F238E27FC236}">
                  <a16:creationId xmlns:a16="http://schemas.microsoft.com/office/drawing/2014/main" id="{57E7CF1B-6E6C-4436-BF66-AD5F23DC2E0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94">
              <a:extLst>
                <a:ext uri="{FF2B5EF4-FFF2-40B4-BE49-F238E27FC236}">
                  <a16:creationId xmlns:a16="http://schemas.microsoft.com/office/drawing/2014/main" id="{4A84E65C-5C38-4D95-A36A-F0A087AAAFE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795">
              <a:extLst>
                <a:ext uri="{FF2B5EF4-FFF2-40B4-BE49-F238E27FC236}">
                  <a16:creationId xmlns:a16="http://schemas.microsoft.com/office/drawing/2014/main" id="{50C25150-BC31-40A4-B92A-6214B2483B6B}"/>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796">
              <a:extLst>
                <a:ext uri="{FF2B5EF4-FFF2-40B4-BE49-F238E27FC236}">
                  <a16:creationId xmlns:a16="http://schemas.microsoft.com/office/drawing/2014/main" id="{C69DAC12-4C27-42AF-94CF-B60C5D318B5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797">
              <a:extLst>
                <a:ext uri="{FF2B5EF4-FFF2-40B4-BE49-F238E27FC236}">
                  <a16:creationId xmlns:a16="http://schemas.microsoft.com/office/drawing/2014/main" id="{F76F726B-B552-41CD-B904-8F52A5A6E080}"/>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98">
              <a:extLst>
                <a:ext uri="{FF2B5EF4-FFF2-40B4-BE49-F238E27FC236}">
                  <a16:creationId xmlns:a16="http://schemas.microsoft.com/office/drawing/2014/main" id="{A9D506DA-2216-452A-9F43-C82A1B80D929}"/>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799">
              <a:extLst>
                <a:ext uri="{FF2B5EF4-FFF2-40B4-BE49-F238E27FC236}">
                  <a16:creationId xmlns:a16="http://schemas.microsoft.com/office/drawing/2014/main" id="{FE35CB31-CFA1-48A2-B93D-18EB769F20D8}"/>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0">
              <a:extLst>
                <a:ext uri="{FF2B5EF4-FFF2-40B4-BE49-F238E27FC236}">
                  <a16:creationId xmlns:a16="http://schemas.microsoft.com/office/drawing/2014/main" id="{4DD47A1B-CBA2-4F10-933E-185154BA9DA9}"/>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1">
              <a:extLst>
                <a:ext uri="{FF2B5EF4-FFF2-40B4-BE49-F238E27FC236}">
                  <a16:creationId xmlns:a16="http://schemas.microsoft.com/office/drawing/2014/main" id="{6A903163-DFB9-41D4-8102-EF27E43916D4}"/>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2">
              <a:extLst>
                <a:ext uri="{FF2B5EF4-FFF2-40B4-BE49-F238E27FC236}">
                  <a16:creationId xmlns:a16="http://schemas.microsoft.com/office/drawing/2014/main" id="{57DC640E-B07E-4CE7-AC61-93DC83A4FE87}"/>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3">
              <a:extLst>
                <a:ext uri="{FF2B5EF4-FFF2-40B4-BE49-F238E27FC236}">
                  <a16:creationId xmlns:a16="http://schemas.microsoft.com/office/drawing/2014/main" id="{2BD65936-AC14-4A48-BDCA-D03ADBF6A63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04">
              <a:extLst>
                <a:ext uri="{FF2B5EF4-FFF2-40B4-BE49-F238E27FC236}">
                  <a16:creationId xmlns:a16="http://schemas.microsoft.com/office/drawing/2014/main" id="{76426DF7-9A0B-4ACD-A678-B2AE080C0B8A}"/>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05">
              <a:extLst>
                <a:ext uri="{FF2B5EF4-FFF2-40B4-BE49-F238E27FC236}">
                  <a16:creationId xmlns:a16="http://schemas.microsoft.com/office/drawing/2014/main" id="{CB1E9135-FE97-4BB0-B8D1-F7FFCF1BD4AA}"/>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06">
              <a:extLst>
                <a:ext uri="{FF2B5EF4-FFF2-40B4-BE49-F238E27FC236}">
                  <a16:creationId xmlns:a16="http://schemas.microsoft.com/office/drawing/2014/main" id="{4CEA2BDE-9A32-416E-81B5-091BF3983FA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07">
              <a:extLst>
                <a:ext uri="{FF2B5EF4-FFF2-40B4-BE49-F238E27FC236}">
                  <a16:creationId xmlns:a16="http://schemas.microsoft.com/office/drawing/2014/main" id="{5171A17D-BACF-4161-B5F3-C544F085E3E6}"/>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08">
              <a:extLst>
                <a:ext uri="{FF2B5EF4-FFF2-40B4-BE49-F238E27FC236}">
                  <a16:creationId xmlns:a16="http://schemas.microsoft.com/office/drawing/2014/main" id="{BE6B2B18-84F7-4FD7-AD8B-B3251AA49C6A}"/>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809">
              <a:extLst>
                <a:ext uri="{FF2B5EF4-FFF2-40B4-BE49-F238E27FC236}">
                  <a16:creationId xmlns:a16="http://schemas.microsoft.com/office/drawing/2014/main" id="{281BCC05-8F5E-4858-9010-2BFDAE748CA4}"/>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810">
              <a:extLst>
                <a:ext uri="{FF2B5EF4-FFF2-40B4-BE49-F238E27FC236}">
                  <a16:creationId xmlns:a16="http://schemas.microsoft.com/office/drawing/2014/main" id="{A92107FD-1392-4192-9F41-374302F72F0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811">
              <a:extLst>
                <a:ext uri="{FF2B5EF4-FFF2-40B4-BE49-F238E27FC236}">
                  <a16:creationId xmlns:a16="http://schemas.microsoft.com/office/drawing/2014/main" id="{857CD656-6F6D-40F6-A595-8F6535DD65C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12">
              <a:extLst>
                <a:ext uri="{FF2B5EF4-FFF2-40B4-BE49-F238E27FC236}">
                  <a16:creationId xmlns:a16="http://schemas.microsoft.com/office/drawing/2014/main" id="{72ACDE83-7577-42D5-A955-0875588B187D}"/>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3">
              <a:extLst>
                <a:ext uri="{FF2B5EF4-FFF2-40B4-BE49-F238E27FC236}">
                  <a16:creationId xmlns:a16="http://schemas.microsoft.com/office/drawing/2014/main" id="{E3F15490-70A2-4CE2-82E3-318468719C8F}"/>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4">
              <a:extLst>
                <a:ext uri="{FF2B5EF4-FFF2-40B4-BE49-F238E27FC236}">
                  <a16:creationId xmlns:a16="http://schemas.microsoft.com/office/drawing/2014/main" id="{C2818C72-9D66-41AC-86F4-5B0B79507EDD}"/>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6" name="Sig text">
            <a:extLst>
              <a:ext uri="{FF2B5EF4-FFF2-40B4-BE49-F238E27FC236}">
                <a16:creationId xmlns:a16="http://schemas.microsoft.com/office/drawing/2014/main" id="{B52623BB-17F8-4E4E-89CA-52EB41F26043}"/>
              </a:ext>
            </a:extLst>
          </p:cNvPr>
          <p:cNvSpPr txBox="1"/>
          <p:nvPr/>
        </p:nvSpPr>
        <p:spPr>
          <a:xfrm>
            <a:off x="5811864" y="5467890"/>
            <a:ext cx="5780868"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Header, payload, and secret key concatenated together and hashed</a:t>
            </a:r>
            <a:endParaRPr lang="en-US" dirty="0">
              <a:solidFill>
                <a:schemeClr val="bg1">
                  <a:lumMod val="50000"/>
                </a:schemeClr>
              </a:solidFill>
              <a:latin typeface="Segoe Print" panose="02000600000000000000" pitchFamily="2" charset="0"/>
            </a:endParaRPr>
          </a:p>
        </p:txBody>
      </p:sp>
      <p:grpSp>
        <p:nvGrpSpPr>
          <p:cNvPr id="217" name="Sig arrow">
            <a:extLst>
              <a:ext uri="{FF2B5EF4-FFF2-40B4-BE49-F238E27FC236}">
                <a16:creationId xmlns:a16="http://schemas.microsoft.com/office/drawing/2014/main" id="{55E3B34B-44AC-4C5B-84CC-3B0DBB072DA0}"/>
              </a:ext>
            </a:extLst>
          </p:cNvPr>
          <p:cNvGrpSpPr>
            <a:grpSpLocks noChangeAspect="1"/>
          </p:cNvGrpSpPr>
          <p:nvPr/>
        </p:nvGrpSpPr>
        <p:grpSpPr bwMode="auto">
          <a:xfrm rot="15598167" flipH="1">
            <a:off x="8930119" y="4376879"/>
            <a:ext cx="896710" cy="935396"/>
            <a:chOff x="1328" y="0"/>
            <a:chExt cx="3106" cy="3240"/>
          </a:xfrm>
        </p:grpSpPr>
        <p:sp>
          <p:nvSpPr>
            <p:cNvPr id="218" name="Freeform 716">
              <a:extLst>
                <a:ext uri="{FF2B5EF4-FFF2-40B4-BE49-F238E27FC236}">
                  <a16:creationId xmlns:a16="http://schemas.microsoft.com/office/drawing/2014/main" id="{82476DB8-5BAC-4680-B836-C3A2EAAAEC2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717">
              <a:extLst>
                <a:ext uri="{FF2B5EF4-FFF2-40B4-BE49-F238E27FC236}">
                  <a16:creationId xmlns:a16="http://schemas.microsoft.com/office/drawing/2014/main" id="{C52F0C55-E065-47A1-B691-FA680947F31B}"/>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718">
              <a:extLst>
                <a:ext uri="{FF2B5EF4-FFF2-40B4-BE49-F238E27FC236}">
                  <a16:creationId xmlns:a16="http://schemas.microsoft.com/office/drawing/2014/main" id="{A5E37209-1F49-43EA-AA72-2CB7CF8C685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19">
              <a:extLst>
                <a:ext uri="{FF2B5EF4-FFF2-40B4-BE49-F238E27FC236}">
                  <a16:creationId xmlns:a16="http://schemas.microsoft.com/office/drawing/2014/main" id="{5DB7AB3E-87FC-4706-B109-A9DA6CA71B97}"/>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720">
              <a:extLst>
                <a:ext uri="{FF2B5EF4-FFF2-40B4-BE49-F238E27FC236}">
                  <a16:creationId xmlns:a16="http://schemas.microsoft.com/office/drawing/2014/main" id="{E73B2F6B-D98A-4FAF-9EC5-0BD9377A760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721">
              <a:extLst>
                <a:ext uri="{FF2B5EF4-FFF2-40B4-BE49-F238E27FC236}">
                  <a16:creationId xmlns:a16="http://schemas.microsoft.com/office/drawing/2014/main" id="{79354F61-7DC8-4C00-A5D7-FC906E8813E2}"/>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722">
              <a:extLst>
                <a:ext uri="{FF2B5EF4-FFF2-40B4-BE49-F238E27FC236}">
                  <a16:creationId xmlns:a16="http://schemas.microsoft.com/office/drawing/2014/main" id="{6E10985E-976E-4A4B-9E93-728F8D9AA91D}"/>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723">
              <a:extLst>
                <a:ext uri="{FF2B5EF4-FFF2-40B4-BE49-F238E27FC236}">
                  <a16:creationId xmlns:a16="http://schemas.microsoft.com/office/drawing/2014/main" id="{4C947A0E-E482-4342-A344-AFE66F5D719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724">
              <a:extLst>
                <a:ext uri="{FF2B5EF4-FFF2-40B4-BE49-F238E27FC236}">
                  <a16:creationId xmlns:a16="http://schemas.microsoft.com/office/drawing/2014/main" id="{B3F61421-F48E-4301-B86A-148E9EA5987C}"/>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725">
              <a:extLst>
                <a:ext uri="{FF2B5EF4-FFF2-40B4-BE49-F238E27FC236}">
                  <a16:creationId xmlns:a16="http://schemas.microsoft.com/office/drawing/2014/main" id="{C8EA554D-B4E7-4A84-9554-2B61267851EC}"/>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726">
              <a:extLst>
                <a:ext uri="{FF2B5EF4-FFF2-40B4-BE49-F238E27FC236}">
                  <a16:creationId xmlns:a16="http://schemas.microsoft.com/office/drawing/2014/main" id="{8517534F-3BB8-412C-9F8A-D48EBB19107E}"/>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727">
              <a:extLst>
                <a:ext uri="{FF2B5EF4-FFF2-40B4-BE49-F238E27FC236}">
                  <a16:creationId xmlns:a16="http://schemas.microsoft.com/office/drawing/2014/main" id="{CA53E481-A67B-430A-BA35-7A44C030CFE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728">
              <a:extLst>
                <a:ext uri="{FF2B5EF4-FFF2-40B4-BE49-F238E27FC236}">
                  <a16:creationId xmlns:a16="http://schemas.microsoft.com/office/drawing/2014/main" id="{8CD25353-74FE-4BB2-899A-1C3F4C44690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729">
              <a:extLst>
                <a:ext uri="{FF2B5EF4-FFF2-40B4-BE49-F238E27FC236}">
                  <a16:creationId xmlns:a16="http://schemas.microsoft.com/office/drawing/2014/main" id="{B3526C25-A1C0-474F-9335-04D2CE514575}"/>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30">
              <a:extLst>
                <a:ext uri="{FF2B5EF4-FFF2-40B4-BE49-F238E27FC236}">
                  <a16:creationId xmlns:a16="http://schemas.microsoft.com/office/drawing/2014/main" id="{9B9D251B-BD99-4AFB-8300-A14DC6DA518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731">
              <a:extLst>
                <a:ext uri="{FF2B5EF4-FFF2-40B4-BE49-F238E27FC236}">
                  <a16:creationId xmlns:a16="http://schemas.microsoft.com/office/drawing/2014/main" id="{0B7CFB53-91AF-4041-A840-44B07BFEC00B}"/>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732">
              <a:extLst>
                <a:ext uri="{FF2B5EF4-FFF2-40B4-BE49-F238E27FC236}">
                  <a16:creationId xmlns:a16="http://schemas.microsoft.com/office/drawing/2014/main" id="{E9897011-6E03-4999-A2DD-6231D0ACCF8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733">
              <a:extLst>
                <a:ext uri="{FF2B5EF4-FFF2-40B4-BE49-F238E27FC236}">
                  <a16:creationId xmlns:a16="http://schemas.microsoft.com/office/drawing/2014/main" id="{51FF51DA-E325-460C-B635-FC3F6018BA4B}"/>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734">
              <a:extLst>
                <a:ext uri="{FF2B5EF4-FFF2-40B4-BE49-F238E27FC236}">
                  <a16:creationId xmlns:a16="http://schemas.microsoft.com/office/drawing/2014/main" id="{41B10408-740E-40B3-AAB2-38D22BBE29C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735">
              <a:extLst>
                <a:ext uri="{FF2B5EF4-FFF2-40B4-BE49-F238E27FC236}">
                  <a16:creationId xmlns:a16="http://schemas.microsoft.com/office/drawing/2014/main" id="{5213DAE4-A066-46C4-A404-089DD87F34F6}"/>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736">
              <a:extLst>
                <a:ext uri="{FF2B5EF4-FFF2-40B4-BE49-F238E27FC236}">
                  <a16:creationId xmlns:a16="http://schemas.microsoft.com/office/drawing/2014/main" id="{124F52FC-958E-4040-8F03-8A643F682CD3}"/>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737">
              <a:extLst>
                <a:ext uri="{FF2B5EF4-FFF2-40B4-BE49-F238E27FC236}">
                  <a16:creationId xmlns:a16="http://schemas.microsoft.com/office/drawing/2014/main" id="{DC20CE32-7752-4080-A3A7-F9F25887293C}"/>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38">
              <a:extLst>
                <a:ext uri="{FF2B5EF4-FFF2-40B4-BE49-F238E27FC236}">
                  <a16:creationId xmlns:a16="http://schemas.microsoft.com/office/drawing/2014/main" id="{13CF543C-ACD7-4D04-8341-593C69B3415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739">
              <a:extLst>
                <a:ext uri="{FF2B5EF4-FFF2-40B4-BE49-F238E27FC236}">
                  <a16:creationId xmlns:a16="http://schemas.microsoft.com/office/drawing/2014/main" id="{54C62575-2DA0-4026-9FB0-3FADF70EFF9A}"/>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40">
              <a:extLst>
                <a:ext uri="{FF2B5EF4-FFF2-40B4-BE49-F238E27FC236}">
                  <a16:creationId xmlns:a16="http://schemas.microsoft.com/office/drawing/2014/main" id="{D38A0845-7694-4AB3-BD8E-D71F0DDA3AB1}"/>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741">
              <a:extLst>
                <a:ext uri="{FF2B5EF4-FFF2-40B4-BE49-F238E27FC236}">
                  <a16:creationId xmlns:a16="http://schemas.microsoft.com/office/drawing/2014/main" id="{EED697D9-5104-410A-9636-4C80258E55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742">
              <a:extLst>
                <a:ext uri="{FF2B5EF4-FFF2-40B4-BE49-F238E27FC236}">
                  <a16:creationId xmlns:a16="http://schemas.microsoft.com/office/drawing/2014/main" id="{A505476B-BADF-4B45-A4E0-882BE514B1E3}"/>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743">
              <a:extLst>
                <a:ext uri="{FF2B5EF4-FFF2-40B4-BE49-F238E27FC236}">
                  <a16:creationId xmlns:a16="http://schemas.microsoft.com/office/drawing/2014/main" id="{C8ACF6E6-A2CD-4AE1-AA17-8D120BA19A15}"/>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744">
              <a:extLst>
                <a:ext uri="{FF2B5EF4-FFF2-40B4-BE49-F238E27FC236}">
                  <a16:creationId xmlns:a16="http://schemas.microsoft.com/office/drawing/2014/main" id="{83AC766D-C293-44FF-8508-95FD21CE5C3A}"/>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745">
              <a:extLst>
                <a:ext uri="{FF2B5EF4-FFF2-40B4-BE49-F238E27FC236}">
                  <a16:creationId xmlns:a16="http://schemas.microsoft.com/office/drawing/2014/main" id="{6845198A-0CAF-4B45-860B-88C59B1D0F7B}"/>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746">
              <a:extLst>
                <a:ext uri="{FF2B5EF4-FFF2-40B4-BE49-F238E27FC236}">
                  <a16:creationId xmlns:a16="http://schemas.microsoft.com/office/drawing/2014/main" id="{A24B99E6-C1E3-448A-903C-530D187DAC05}"/>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747">
              <a:extLst>
                <a:ext uri="{FF2B5EF4-FFF2-40B4-BE49-F238E27FC236}">
                  <a16:creationId xmlns:a16="http://schemas.microsoft.com/office/drawing/2014/main" id="{37C476A9-E3CD-4BF5-9487-F19C06212771}"/>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748">
              <a:extLst>
                <a:ext uri="{FF2B5EF4-FFF2-40B4-BE49-F238E27FC236}">
                  <a16:creationId xmlns:a16="http://schemas.microsoft.com/office/drawing/2014/main" id="{440BD23A-8320-4AB1-9CC0-8D76387EF31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749">
              <a:extLst>
                <a:ext uri="{FF2B5EF4-FFF2-40B4-BE49-F238E27FC236}">
                  <a16:creationId xmlns:a16="http://schemas.microsoft.com/office/drawing/2014/main" id="{E4C9AA41-8BB5-42F7-94B1-C3A1DDCF360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750">
              <a:extLst>
                <a:ext uri="{FF2B5EF4-FFF2-40B4-BE49-F238E27FC236}">
                  <a16:creationId xmlns:a16="http://schemas.microsoft.com/office/drawing/2014/main" id="{65CB72D7-9235-41EB-B82C-BD7CD3708855}"/>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751">
              <a:extLst>
                <a:ext uri="{FF2B5EF4-FFF2-40B4-BE49-F238E27FC236}">
                  <a16:creationId xmlns:a16="http://schemas.microsoft.com/office/drawing/2014/main" id="{B0872185-5BD9-4911-874F-0C0117942CA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752">
              <a:extLst>
                <a:ext uri="{FF2B5EF4-FFF2-40B4-BE49-F238E27FC236}">
                  <a16:creationId xmlns:a16="http://schemas.microsoft.com/office/drawing/2014/main" id="{C33E48E1-DC0C-467C-A236-13718016DB9A}"/>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753">
              <a:extLst>
                <a:ext uri="{FF2B5EF4-FFF2-40B4-BE49-F238E27FC236}">
                  <a16:creationId xmlns:a16="http://schemas.microsoft.com/office/drawing/2014/main" id="{FEE41AE5-03F8-4073-B1B1-3BD85B0C3B0D}"/>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754">
              <a:extLst>
                <a:ext uri="{FF2B5EF4-FFF2-40B4-BE49-F238E27FC236}">
                  <a16:creationId xmlns:a16="http://schemas.microsoft.com/office/drawing/2014/main" id="{72097AFE-0AA0-4C9A-8DA6-15DA03D6B87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755">
              <a:extLst>
                <a:ext uri="{FF2B5EF4-FFF2-40B4-BE49-F238E27FC236}">
                  <a16:creationId xmlns:a16="http://schemas.microsoft.com/office/drawing/2014/main" id="{A4EE7028-34CD-42F5-8434-1E0DF2F82055}"/>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756">
              <a:extLst>
                <a:ext uri="{FF2B5EF4-FFF2-40B4-BE49-F238E27FC236}">
                  <a16:creationId xmlns:a16="http://schemas.microsoft.com/office/drawing/2014/main" id="{7FCEB846-B745-4D65-95D1-F2913E7C6DD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757">
              <a:extLst>
                <a:ext uri="{FF2B5EF4-FFF2-40B4-BE49-F238E27FC236}">
                  <a16:creationId xmlns:a16="http://schemas.microsoft.com/office/drawing/2014/main" id="{8290DE85-8D92-4C7B-BBB5-E01BFB20CABA}"/>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758">
              <a:extLst>
                <a:ext uri="{FF2B5EF4-FFF2-40B4-BE49-F238E27FC236}">
                  <a16:creationId xmlns:a16="http://schemas.microsoft.com/office/drawing/2014/main" id="{CB9F7CA3-2B79-4498-8629-7C730685A66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759">
              <a:extLst>
                <a:ext uri="{FF2B5EF4-FFF2-40B4-BE49-F238E27FC236}">
                  <a16:creationId xmlns:a16="http://schemas.microsoft.com/office/drawing/2014/main" id="{F8665E1F-B5E6-42D5-8C74-303321D3A8EC}"/>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760">
              <a:extLst>
                <a:ext uri="{FF2B5EF4-FFF2-40B4-BE49-F238E27FC236}">
                  <a16:creationId xmlns:a16="http://schemas.microsoft.com/office/drawing/2014/main" id="{7782581A-1DE2-4F58-8272-97CD8D1CD849}"/>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761">
              <a:extLst>
                <a:ext uri="{FF2B5EF4-FFF2-40B4-BE49-F238E27FC236}">
                  <a16:creationId xmlns:a16="http://schemas.microsoft.com/office/drawing/2014/main" id="{0D921087-B2C4-42F9-8BE7-15BDF60CC70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762">
              <a:extLst>
                <a:ext uri="{FF2B5EF4-FFF2-40B4-BE49-F238E27FC236}">
                  <a16:creationId xmlns:a16="http://schemas.microsoft.com/office/drawing/2014/main" id="{C5371334-2288-4A5A-93DF-4D96FF6C0309}"/>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763">
              <a:extLst>
                <a:ext uri="{FF2B5EF4-FFF2-40B4-BE49-F238E27FC236}">
                  <a16:creationId xmlns:a16="http://schemas.microsoft.com/office/drawing/2014/main" id="{C944EACB-3934-4934-B331-C2FD71153C2B}"/>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64">
              <a:extLst>
                <a:ext uri="{FF2B5EF4-FFF2-40B4-BE49-F238E27FC236}">
                  <a16:creationId xmlns:a16="http://schemas.microsoft.com/office/drawing/2014/main" id="{73305128-F570-4EF9-ACDC-0215C295F68D}"/>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65">
              <a:extLst>
                <a:ext uri="{FF2B5EF4-FFF2-40B4-BE49-F238E27FC236}">
                  <a16:creationId xmlns:a16="http://schemas.microsoft.com/office/drawing/2014/main" id="{DAF6D9FA-FD4B-4111-AC5D-96F02F8F9247}"/>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66">
              <a:extLst>
                <a:ext uri="{FF2B5EF4-FFF2-40B4-BE49-F238E27FC236}">
                  <a16:creationId xmlns:a16="http://schemas.microsoft.com/office/drawing/2014/main" id="{BAD8ABE1-D0FE-4BE6-AEE5-FE5307612422}"/>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67">
              <a:extLst>
                <a:ext uri="{FF2B5EF4-FFF2-40B4-BE49-F238E27FC236}">
                  <a16:creationId xmlns:a16="http://schemas.microsoft.com/office/drawing/2014/main" id="{94C84466-31D7-4E9C-9DA4-A9C529DA8779}"/>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68">
              <a:extLst>
                <a:ext uri="{FF2B5EF4-FFF2-40B4-BE49-F238E27FC236}">
                  <a16:creationId xmlns:a16="http://schemas.microsoft.com/office/drawing/2014/main" id="{5FFEA1A2-BB08-4113-A0DC-63F7C3C5104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769">
              <a:extLst>
                <a:ext uri="{FF2B5EF4-FFF2-40B4-BE49-F238E27FC236}">
                  <a16:creationId xmlns:a16="http://schemas.microsoft.com/office/drawing/2014/main" id="{576CD68E-2ADF-444A-8B0B-8640C8C97217}"/>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770">
              <a:extLst>
                <a:ext uri="{FF2B5EF4-FFF2-40B4-BE49-F238E27FC236}">
                  <a16:creationId xmlns:a16="http://schemas.microsoft.com/office/drawing/2014/main" id="{6E4B9A03-D3B7-4E8B-A7BF-463EF465159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1">
              <a:extLst>
                <a:ext uri="{FF2B5EF4-FFF2-40B4-BE49-F238E27FC236}">
                  <a16:creationId xmlns:a16="http://schemas.microsoft.com/office/drawing/2014/main" id="{FF688068-04FF-4BB0-A11B-CB94283EDCC9}"/>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2">
              <a:extLst>
                <a:ext uri="{FF2B5EF4-FFF2-40B4-BE49-F238E27FC236}">
                  <a16:creationId xmlns:a16="http://schemas.microsoft.com/office/drawing/2014/main" id="{41DFE1F4-649D-4D6A-9873-D11122142C09}"/>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3">
              <a:extLst>
                <a:ext uri="{FF2B5EF4-FFF2-40B4-BE49-F238E27FC236}">
                  <a16:creationId xmlns:a16="http://schemas.microsoft.com/office/drawing/2014/main" id="{2E72E083-5E75-41E7-A18E-253BF84BC1C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74">
              <a:extLst>
                <a:ext uri="{FF2B5EF4-FFF2-40B4-BE49-F238E27FC236}">
                  <a16:creationId xmlns:a16="http://schemas.microsoft.com/office/drawing/2014/main" id="{12A0D37C-0601-411B-B956-3A41A67F49E1}"/>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75">
              <a:extLst>
                <a:ext uri="{FF2B5EF4-FFF2-40B4-BE49-F238E27FC236}">
                  <a16:creationId xmlns:a16="http://schemas.microsoft.com/office/drawing/2014/main" id="{95EEB4AA-032D-410A-A495-7D9D688F17F2}"/>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776">
              <a:extLst>
                <a:ext uri="{FF2B5EF4-FFF2-40B4-BE49-F238E27FC236}">
                  <a16:creationId xmlns:a16="http://schemas.microsoft.com/office/drawing/2014/main" id="{862ACC16-A952-4C80-900E-3268BD60E03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777">
              <a:extLst>
                <a:ext uri="{FF2B5EF4-FFF2-40B4-BE49-F238E27FC236}">
                  <a16:creationId xmlns:a16="http://schemas.microsoft.com/office/drawing/2014/main" id="{412C571D-B272-47DD-A3D4-65012CAFB70E}"/>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778">
              <a:extLst>
                <a:ext uri="{FF2B5EF4-FFF2-40B4-BE49-F238E27FC236}">
                  <a16:creationId xmlns:a16="http://schemas.microsoft.com/office/drawing/2014/main" id="{2BB967B2-3358-4CD4-B0B0-067C2AA34F8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779">
              <a:extLst>
                <a:ext uri="{FF2B5EF4-FFF2-40B4-BE49-F238E27FC236}">
                  <a16:creationId xmlns:a16="http://schemas.microsoft.com/office/drawing/2014/main" id="{B20F371C-0E92-42D5-93CB-76BA5CCCCAB5}"/>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780">
              <a:extLst>
                <a:ext uri="{FF2B5EF4-FFF2-40B4-BE49-F238E27FC236}">
                  <a16:creationId xmlns:a16="http://schemas.microsoft.com/office/drawing/2014/main" id="{975017B9-E872-4197-B1DA-D88BA5F2999A}"/>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781">
              <a:extLst>
                <a:ext uri="{FF2B5EF4-FFF2-40B4-BE49-F238E27FC236}">
                  <a16:creationId xmlns:a16="http://schemas.microsoft.com/office/drawing/2014/main" id="{098DB5AB-5E8F-45CC-9294-C23689090195}"/>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782">
              <a:extLst>
                <a:ext uri="{FF2B5EF4-FFF2-40B4-BE49-F238E27FC236}">
                  <a16:creationId xmlns:a16="http://schemas.microsoft.com/office/drawing/2014/main" id="{F57178B9-AB77-4427-9C59-8251B95F369C}"/>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83">
              <a:extLst>
                <a:ext uri="{FF2B5EF4-FFF2-40B4-BE49-F238E27FC236}">
                  <a16:creationId xmlns:a16="http://schemas.microsoft.com/office/drawing/2014/main" id="{AF943BF4-3566-4FD0-AF34-869D8DB5B0D2}"/>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784">
              <a:extLst>
                <a:ext uri="{FF2B5EF4-FFF2-40B4-BE49-F238E27FC236}">
                  <a16:creationId xmlns:a16="http://schemas.microsoft.com/office/drawing/2014/main" id="{22621826-973B-4358-8B5C-A03F03C1CB3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85">
              <a:extLst>
                <a:ext uri="{FF2B5EF4-FFF2-40B4-BE49-F238E27FC236}">
                  <a16:creationId xmlns:a16="http://schemas.microsoft.com/office/drawing/2014/main" id="{2D8E887F-2583-4E89-8037-C9666B62D269}"/>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86">
              <a:extLst>
                <a:ext uri="{FF2B5EF4-FFF2-40B4-BE49-F238E27FC236}">
                  <a16:creationId xmlns:a16="http://schemas.microsoft.com/office/drawing/2014/main" id="{CBF5C1F1-18D4-4EB3-9042-ED11C1B0F7EC}"/>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87">
              <a:extLst>
                <a:ext uri="{FF2B5EF4-FFF2-40B4-BE49-F238E27FC236}">
                  <a16:creationId xmlns:a16="http://schemas.microsoft.com/office/drawing/2014/main" id="{44EAE072-9A37-4BC7-BBC7-70326EF4F59F}"/>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88">
              <a:extLst>
                <a:ext uri="{FF2B5EF4-FFF2-40B4-BE49-F238E27FC236}">
                  <a16:creationId xmlns:a16="http://schemas.microsoft.com/office/drawing/2014/main" id="{312ADA3E-74F1-4DCA-A057-11D6A36BE911}"/>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89">
              <a:extLst>
                <a:ext uri="{FF2B5EF4-FFF2-40B4-BE49-F238E27FC236}">
                  <a16:creationId xmlns:a16="http://schemas.microsoft.com/office/drawing/2014/main" id="{0010CD53-E1F6-47D1-95DB-C1E140DCE52F}"/>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90">
              <a:extLst>
                <a:ext uri="{FF2B5EF4-FFF2-40B4-BE49-F238E27FC236}">
                  <a16:creationId xmlns:a16="http://schemas.microsoft.com/office/drawing/2014/main" id="{FDFC5D68-A4D0-4907-93AB-E405A1AD0B8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91">
              <a:extLst>
                <a:ext uri="{FF2B5EF4-FFF2-40B4-BE49-F238E27FC236}">
                  <a16:creationId xmlns:a16="http://schemas.microsoft.com/office/drawing/2014/main" id="{1610C103-3D8E-409B-8C2A-3990936F374C}"/>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92">
              <a:extLst>
                <a:ext uri="{FF2B5EF4-FFF2-40B4-BE49-F238E27FC236}">
                  <a16:creationId xmlns:a16="http://schemas.microsoft.com/office/drawing/2014/main" id="{FB2F56EE-6A5D-4E1B-A19E-F2498A07203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93">
              <a:extLst>
                <a:ext uri="{FF2B5EF4-FFF2-40B4-BE49-F238E27FC236}">
                  <a16:creationId xmlns:a16="http://schemas.microsoft.com/office/drawing/2014/main" id="{D47A1F3C-CCC5-4D2D-A6F6-E0CA6382FE6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794">
              <a:extLst>
                <a:ext uri="{FF2B5EF4-FFF2-40B4-BE49-F238E27FC236}">
                  <a16:creationId xmlns:a16="http://schemas.microsoft.com/office/drawing/2014/main" id="{D0CC7AE5-1686-4C0B-93AF-0A932FC82D76}"/>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795">
              <a:extLst>
                <a:ext uri="{FF2B5EF4-FFF2-40B4-BE49-F238E27FC236}">
                  <a16:creationId xmlns:a16="http://schemas.microsoft.com/office/drawing/2014/main" id="{61009384-F346-4F8C-BB1F-AB688EEBCB04}"/>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796">
              <a:extLst>
                <a:ext uri="{FF2B5EF4-FFF2-40B4-BE49-F238E27FC236}">
                  <a16:creationId xmlns:a16="http://schemas.microsoft.com/office/drawing/2014/main" id="{4B3D30FA-4430-4153-BE85-DF1CCBE7A019}"/>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797">
              <a:extLst>
                <a:ext uri="{FF2B5EF4-FFF2-40B4-BE49-F238E27FC236}">
                  <a16:creationId xmlns:a16="http://schemas.microsoft.com/office/drawing/2014/main" id="{68C0FE2F-FD75-4C28-A7F8-402CC8A753ED}"/>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798">
              <a:extLst>
                <a:ext uri="{FF2B5EF4-FFF2-40B4-BE49-F238E27FC236}">
                  <a16:creationId xmlns:a16="http://schemas.microsoft.com/office/drawing/2014/main" id="{D804671A-77AD-4163-A05D-89A9972F4951}"/>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799">
              <a:extLst>
                <a:ext uri="{FF2B5EF4-FFF2-40B4-BE49-F238E27FC236}">
                  <a16:creationId xmlns:a16="http://schemas.microsoft.com/office/drawing/2014/main" id="{610DF5D4-F994-4838-83E3-80F8C56C6FC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00">
              <a:extLst>
                <a:ext uri="{FF2B5EF4-FFF2-40B4-BE49-F238E27FC236}">
                  <a16:creationId xmlns:a16="http://schemas.microsoft.com/office/drawing/2014/main" id="{CE65CE68-787A-4AFE-B36E-2B2417A351D5}"/>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01">
              <a:extLst>
                <a:ext uri="{FF2B5EF4-FFF2-40B4-BE49-F238E27FC236}">
                  <a16:creationId xmlns:a16="http://schemas.microsoft.com/office/drawing/2014/main" id="{E97FC266-C95C-41FE-A415-935DDE6D6BC6}"/>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02">
              <a:extLst>
                <a:ext uri="{FF2B5EF4-FFF2-40B4-BE49-F238E27FC236}">
                  <a16:creationId xmlns:a16="http://schemas.microsoft.com/office/drawing/2014/main" id="{E42D517E-2D9F-4A1B-B7B0-D88EFAB769E9}"/>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03">
              <a:extLst>
                <a:ext uri="{FF2B5EF4-FFF2-40B4-BE49-F238E27FC236}">
                  <a16:creationId xmlns:a16="http://schemas.microsoft.com/office/drawing/2014/main" id="{AF008EED-723F-4655-819B-ADB117A673B4}"/>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804">
              <a:extLst>
                <a:ext uri="{FF2B5EF4-FFF2-40B4-BE49-F238E27FC236}">
                  <a16:creationId xmlns:a16="http://schemas.microsoft.com/office/drawing/2014/main" id="{79A8A93F-216B-44F6-A947-1C8EBDDDBEFA}"/>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805">
              <a:extLst>
                <a:ext uri="{FF2B5EF4-FFF2-40B4-BE49-F238E27FC236}">
                  <a16:creationId xmlns:a16="http://schemas.microsoft.com/office/drawing/2014/main" id="{CA3CFF4E-B0ED-45EE-B094-65CFE4878829}"/>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806">
              <a:extLst>
                <a:ext uri="{FF2B5EF4-FFF2-40B4-BE49-F238E27FC236}">
                  <a16:creationId xmlns:a16="http://schemas.microsoft.com/office/drawing/2014/main" id="{C55B9719-41A6-4060-9142-1BA66082F004}"/>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807">
              <a:extLst>
                <a:ext uri="{FF2B5EF4-FFF2-40B4-BE49-F238E27FC236}">
                  <a16:creationId xmlns:a16="http://schemas.microsoft.com/office/drawing/2014/main" id="{B9EFBC53-CD8D-4CBC-93D8-7A707029258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808">
              <a:extLst>
                <a:ext uri="{FF2B5EF4-FFF2-40B4-BE49-F238E27FC236}">
                  <a16:creationId xmlns:a16="http://schemas.microsoft.com/office/drawing/2014/main" id="{44FA7264-F8A1-4503-93D0-0C39729E18C2}"/>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809">
              <a:extLst>
                <a:ext uri="{FF2B5EF4-FFF2-40B4-BE49-F238E27FC236}">
                  <a16:creationId xmlns:a16="http://schemas.microsoft.com/office/drawing/2014/main" id="{ECB0BF75-5635-478E-A741-61EE8A3092F0}"/>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810">
              <a:extLst>
                <a:ext uri="{FF2B5EF4-FFF2-40B4-BE49-F238E27FC236}">
                  <a16:creationId xmlns:a16="http://schemas.microsoft.com/office/drawing/2014/main" id="{354B7503-A799-4D53-A063-3D01D945B416}"/>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811">
              <a:extLst>
                <a:ext uri="{FF2B5EF4-FFF2-40B4-BE49-F238E27FC236}">
                  <a16:creationId xmlns:a16="http://schemas.microsoft.com/office/drawing/2014/main" id="{E187B061-A911-4FF6-92F8-49D28262D20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812">
              <a:extLst>
                <a:ext uri="{FF2B5EF4-FFF2-40B4-BE49-F238E27FC236}">
                  <a16:creationId xmlns:a16="http://schemas.microsoft.com/office/drawing/2014/main" id="{9BC7E865-2294-4284-9B54-0A607CB57582}"/>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813">
              <a:extLst>
                <a:ext uri="{FF2B5EF4-FFF2-40B4-BE49-F238E27FC236}">
                  <a16:creationId xmlns:a16="http://schemas.microsoft.com/office/drawing/2014/main" id="{C7C2F1B0-1FB7-4B67-8D16-A5FD50C1BF26}"/>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814">
              <a:extLst>
                <a:ext uri="{FF2B5EF4-FFF2-40B4-BE49-F238E27FC236}">
                  <a16:creationId xmlns:a16="http://schemas.microsoft.com/office/drawing/2014/main" id="{4D655B30-B4E7-4135-A9C0-482698902656}"/>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56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5"/>
                                        </p:tgtEl>
                                      </p:cBhvr>
                                    </p:animEffect>
                                    <p:set>
                                      <p:cBhvr>
                                        <p:cTn id="36" dur="1" fill="hold">
                                          <p:stCondLst>
                                            <p:cond delay="499"/>
                                          </p:stCondLst>
                                        </p:cTn>
                                        <p:tgtEl>
                                          <p:spTgt spid="11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16"/>
                                        </p:tgtEl>
                                      </p:cBhvr>
                                    </p:animEffect>
                                    <p:set>
                                      <p:cBhvr>
                                        <p:cTn id="39" dur="1" fill="hold">
                                          <p:stCondLst>
                                            <p:cond delay="499"/>
                                          </p:stCondLst>
                                        </p:cTn>
                                        <p:tgtEl>
                                          <p:spTgt spid="116"/>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fade">
                                      <p:cBhvr>
                                        <p:cTn id="4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15" grpId="0"/>
      <p:bldP spid="115" grpId="1"/>
      <p:bldP spid="2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8" name="Concatenated bar">
            <a:extLst>
              <a:ext uri="{FF2B5EF4-FFF2-40B4-BE49-F238E27FC236}">
                <a16:creationId xmlns:a16="http://schemas.microsoft.com/office/drawing/2014/main" id="{95014420-2DC6-4F03-85B9-90EBC8E89A8C}"/>
              </a:ext>
            </a:extLst>
          </p:cNvPr>
          <p:cNvPicPr>
            <a:picLocks noChangeAspect="1"/>
          </p:cNvPicPr>
          <p:nvPr/>
        </p:nvPicPr>
        <p:blipFill>
          <a:blip r:embed="rId3"/>
          <a:stretch>
            <a:fillRect/>
          </a:stretch>
        </p:blipFill>
        <p:spPr>
          <a:xfrm>
            <a:off x="3708119" y="2096362"/>
            <a:ext cx="8278380" cy="371527"/>
          </a:xfrm>
          <a:prstGeom prst="rect">
            <a:avLst/>
          </a:prstGeom>
        </p:spPr>
      </p:pic>
      <p:pic>
        <p:nvPicPr>
          <p:cNvPr id="10" name="Header">
            <a:extLst>
              <a:ext uri="{FF2B5EF4-FFF2-40B4-BE49-F238E27FC236}">
                <a16:creationId xmlns:a16="http://schemas.microsoft.com/office/drawing/2014/main" id="{D004FB2B-6328-4578-AAA5-E2C8ACFD753B}"/>
              </a:ext>
            </a:extLst>
          </p:cNvPr>
          <p:cNvPicPr>
            <a:picLocks noChangeAspect="1"/>
          </p:cNvPicPr>
          <p:nvPr/>
        </p:nvPicPr>
        <p:blipFill>
          <a:blip r:embed="rId4"/>
          <a:stretch>
            <a:fillRect/>
          </a:stretch>
        </p:blipFill>
        <p:spPr>
          <a:xfrm>
            <a:off x="3708119" y="2964139"/>
            <a:ext cx="2103745" cy="1313419"/>
          </a:xfrm>
          <a:prstGeom prst="rect">
            <a:avLst/>
          </a:prstGeom>
        </p:spPr>
      </p:pic>
      <p:pic>
        <p:nvPicPr>
          <p:cNvPr id="11" name="Payload">
            <a:extLst>
              <a:ext uri="{FF2B5EF4-FFF2-40B4-BE49-F238E27FC236}">
                <a16:creationId xmlns:a16="http://schemas.microsoft.com/office/drawing/2014/main" id="{BB6738E8-6A0A-4585-AE4C-9281CE4BB5F7}"/>
              </a:ext>
            </a:extLst>
          </p:cNvPr>
          <p:cNvPicPr>
            <a:picLocks noChangeAspect="1"/>
          </p:cNvPicPr>
          <p:nvPr/>
        </p:nvPicPr>
        <p:blipFill>
          <a:blip r:embed="rId5"/>
          <a:stretch>
            <a:fillRect/>
          </a:stretch>
        </p:blipFill>
        <p:spPr>
          <a:xfrm>
            <a:off x="6096001" y="2922169"/>
            <a:ext cx="2382348" cy="1313419"/>
          </a:xfrm>
          <a:prstGeom prst="rect">
            <a:avLst/>
          </a:prstGeom>
        </p:spPr>
      </p:pic>
      <p:pic>
        <p:nvPicPr>
          <p:cNvPr id="12" name="Signature">
            <a:extLst>
              <a:ext uri="{FF2B5EF4-FFF2-40B4-BE49-F238E27FC236}">
                <a16:creationId xmlns:a16="http://schemas.microsoft.com/office/drawing/2014/main" id="{FF7F2343-6C22-42B7-8223-4E86EC535250}"/>
              </a:ext>
            </a:extLst>
          </p:cNvPr>
          <p:cNvPicPr>
            <a:picLocks noChangeAspect="1"/>
          </p:cNvPicPr>
          <p:nvPr/>
        </p:nvPicPr>
        <p:blipFill>
          <a:blip r:embed="rId6"/>
          <a:stretch>
            <a:fillRect/>
          </a:stretch>
        </p:blipFill>
        <p:spPr>
          <a:xfrm>
            <a:off x="8762486" y="2964139"/>
            <a:ext cx="3064643" cy="1313418"/>
          </a:xfrm>
          <a:prstGeom prst="rect">
            <a:avLst/>
          </a:prstGeom>
        </p:spPr>
      </p:pic>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What's in a </a:t>
            </a:r>
            <a:r>
              <a:rPr lang="en-US" sz="3200" b="1" dirty="0">
                <a:solidFill>
                  <a:srgbClr val="333F50"/>
                </a:solidFill>
              </a:rPr>
              <a:t>JSON Web Token</a:t>
            </a:r>
            <a:r>
              <a:rPr lang="en-US" sz="3200" dirty="0">
                <a:solidFill>
                  <a:srgbClr val="333F50"/>
                </a:solidFill>
              </a:rPr>
              <a:t>?</a:t>
            </a:r>
          </a:p>
        </p:txBody>
      </p:sp>
      <p:pic>
        <p:nvPicPr>
          <p:cNvPr id="317" name="Picture 316">
            <a:extLst>
              <a:ext uri="{FF2B5EF4-FFF2-40B4-BE49-F238E27FC236}">
                <a16:creationId xmlns:a16="http://schemas.microsoft.com/office/drawing/2014/main" id="{B45A8B5E-6D0E-4F5A-8A42-31A3F3233190}"/>
              </a:ext>
            </a:extLst>
          </p:cNvPr>
          <p:cNvPicPr>
            <a:picLocks noChangeAspect="1"/>
          </p:cNvPicPr>
          <p:nvPr/>
        </p:nvPicPr>
        <p:blipFill>
          <a:blip r:embed="rId7"/>
          <a:stretch>
            <a:fillRect/>
          </a:stretch>
        </p:blipFill>
        <p:spPr>
          <a:xfrm>
            <a:off x="3672551" y="5493721"/>
            <a:ext cx="8350250" cy="786873"/>
          </a:xfrm>
          <a:prstGeom prst="rect">
            <a:avLst/>
          </a:prstGeom>
        </p:spPr>
      </p:pic>
      <p:cxnSp>
        <p:nvCxnSpPr>
          <p:cNvPr id="3" name="Straight Arrow Connector 2">
            <a:extLst>
              <a:ext uri="{FF2B5EF4-FFF2-40B4-BE49-F238E27FC236}">
                <a16:creationId xmlns:a16="http://schemas.microsoft.com/office/drawing/2014/main" id="{37321F56-87C2-4653-AC9B-4364CB2E1705}"/>
              </a:ext>
            </a:extLst>
          </p:cNvPr>
          <p:cNvCxnSpPr>
            <a:cxnSpLocks/>
          </p:cNvCxnSpPr>
          <p:nvPr/>
        </p:nvCxnSpPr>
        <p:spPr>
          <a:xfrm>
            <a:off x="4759992" y="3921071"/>
            <a:ext cx="0" cy="148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368F686-5621-4294-BD5B-3BB2E373E707}"/>
              </a:ext>
            </a:extLst>
          </p:cNvPr>
          <p:cNvCxnSpPr>
            <a:cxnSpLocks/>
          </p:cNvCxnSpPr>
          <p:nvPr/>
        </p:nvCxnSpPr>
        <p:spPr>
          <a:xfrm>
            <a:off x="7287175" y="4099421"/>
            <a:ext cx="926927" cy="16504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2" name="Straight Arrow Connector 321">
            <a:extLst>
              <a:ext uri="{FF2B5EF4-FFF2-40B4-BE49-F238E27FC236}">
                <a16:creationId xmlns:a16="http://schemas.microsoft.com/office/drawing/2014/main" id="{52BE9A41-25DF-444D-8E52-5B0D74A17087}"/>
              </a:ext>
            </a:extLst>
          </p:cNvPr>
          <p:cNvCxnSpPr>
            <a:cxnSpLocks/>
          </p:cNvCxnSpPr>
          <p:nvPr/>
        </p:nvCxnSpPr>
        <p:spPr>
          <a:xfrm flipH="1">
            <a:off x="8478349" y="4099421"/>
            <a:ext cx="1674527" cy="1991413"/>
          </a:xfrm>
          <a:prstGeom prst="straightConnector1">
            <a:avLst/>
          </a:prstGeom>
          <a:ln>
            <a:solidFill>
              <a:srgbClr val="F237E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4741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 name="Payload">
            <a:extLst>
              <a:ext uri="{FF2B5EF4-FFF2-40B4-BE49-F238E27FC236}">
                <a16:creationId xmlns:a16="http://schemas.microsoft.com/office/drawing/2014/main" id="{BB6738E8-6A0A-4585-AE4C-9281CE4BB5F7}"/>
              </a:ext>
            </a:extLst>
          </p:cNvPr>
          <p:cNvPicPr>
            <a:picLocks noChangeAspect="1"/>
          </p:cNvPicPr>
          <p:nvPr/>
        </p:nvPicPr>
        <p:blipFill>
          <a:blip r:embed="rId3"/>
          <a:stretch>
            <a:fillRect/>
          </a:stretch>
        </p:blipFill>
        <p:spPr>
          <a:xfrm>
            <a:off x="6096001" y="2922169"/>
            <a:ext cx="2382348" cy="1313419"/>
          </a:xfrm>
          <a:prstGeom prst="rect">
            <a:avLst/>
          </a:prstGeom>
        </p:spPr>
      </p:pic>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What's in a </a:t>
            </a:r>
            <a:r>
              <a:rPr lang="en-US" sz="3200" b="1" dirty="0">
                <a:solidFill>
                  <a:srgbClr val="333F50"/>
                </a:solidFill>
              </a:rPr>
              <a:t>JSON Web Token</a:t>
            </a:r>
            <a:r>
              <a:rPr lang="en-US" sz="3200" dirty="0">
                <a:solidFill>
                  <a:srgbClr val="333F50"/>
                </a:solidFill>
              </a:rPr>
              <a:t>?</a:t>
            </a:r>
          </a:p>
        </p:txBody>
      </p:sp>
      <p:pic>
        <p:nvPicPr>
          <p:cNvPr id="317" name="Picture 316">
            <a:extLst>
              <a:ext uri="{FF2B5EF4-FFF2-40B4-BE49-F238E27FC236}">
                <a16:creationId xmlns:a16="http://schemas.microsoft.com/office/drawing/2014/main" id="{B45A8B5E-6D0E-4F5A-8A42-31A3F3233190}"/>
              </a:ext>
            </a:extLst>
          </p:cNvPr>
          <p:cNvPicPr>
            <a:picLocks noChangeAspect="1"/>
          </p:cNvPicPr>
          <p:nvPr/>
        </p:nvPicPr>
        <p:blipFill>
          <a:blip r:embed="rId4"/>
          <a:stretch>
            <a:fillRect/>
          </a:stretch>
        </p:blipFill>
        <p:spPr>
          <a:xfrm>
            <a:off x="3672551" y="5493721"/>
            <a:ext cx="8350250" cy="786873"/>
          </a:xfrm>
          <a:prstGeom prst="rect">
            <a:avLst/>
          </a:prstGeom>
        </p:spPr>
      </p:pic>
      <p:pic>
        <p:nvPicPr>
          <p:cNvPr id="14" name="Picture 2" descr="Image result for exclamation icon triangle">
            <a:extLst>
              <a:ext uri="{FF2B5EF4-FFF2-40B4-BE49-F238E27FC236}">
                <a16:creationId xmlns:a16="http://schemas.microsoft.com/office/drawing/2014/main" id="{FA66988D-DDDB-4AD5-9C70-53BB04E947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1913" y="151022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Header arrow">
            <a:extLst>
              <a:ext uri="{FF2B5EF4-FFF2-40B4-BE49-F238E27FC236}">
                <a16:creationId xmlns:a16="http://schemas.microsoft.com/office/drawing/2014/main" id="{CDE7616C-81F5-479F-8FEA-9DFF8F6EAD62}"/>
              </a:ext>
            </a:extLst>
          </p:cNvPr>
          <p:cNvGrpSpPr>
            <a:grpSpLocks noChangeAspect="1"/>
          </p:cNvGrpSpPr>
          <p:nvPr/>
        </p:nvGrpSpPr>
        <p:grpSpPr bwMode="auto">
          <a:xfrm rot="16741245" flipV="1">
            <a:off x="7429974" y="2225664"/>
            <a:ext cx="896710" cy="935396"/>
            <a:chOff x="1328" y="0"/>
            <a:chExt cx="3106" cy="3240"/>
          </a:xfrm>
          <a:solidFill>
            <a:srgbClr val="C00000"/>
          </a:solidFill>
        </p:grpSpPr>
        <p:sp>
          <p:nvSpPr>
            <p:cNvPr id="16" name="Freeform 716">
              <a:extLst>
                <a:ext uri="{FF2B5EF4-FFF2-40B4-BE49-F238E27FC236}">
                  <a16:creationId xmlns:a16="http://schemas.microsoft.com/office/drawing/2014/main" id="{276866BD-EC21-4CD9-9614-2AB018917AA9}"/>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7">
              <a:extLst>
                <a:ext uri="{FF2B5EF4-FFF2-40B4-BE49-F238E27FC236}">
                  <a16:creationId xmlns:a16="http://schemas.microsoft.com/office/drawing/2014/main" id="{70F01DB5-AB03-4273-99F2-6B3259146CC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18">
              <a:extLst>
                <a:ext uri="{FF2B5EF4-FFF2-40B4-BE49-F238E27FC236}">
                  <a16:creationId xmlns:a16="http://schemas.microsoft.com/office/drawing/2014/main" id="{74EFCC34-1170-4B44-A536-3A1B18DB44A3}"/>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19">
              <a:extLst>
                <a:ext uri="{FF2B5EF4-FFF2-40B4-BE49-F238E27FC236}">
                  <a16:creationId xmlns:a16="http://schemas.microsoft.com/office/drawing/2014/main" id="{03D529F1-52B8-4F01-AF91-4AA4CCBC3E90}"/>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0">
              <a:extLst>
                <a:ext uri="{FF2B5EF4-FFF2-40B4-BE49-F238E27FC236}">
                  <a16:creationId xmlns:a16="http://schemas.microsoft.com/office/drawing/2014/main" id="{44A9A96A-BEBA-4607-9082-76F39EB4983A}"/>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1">
              <a:extLst>
                <a:ext uri="{FF2B5EF4-FFF2-40B4-BE49-F238E27FC236}">
                  <a16:creationId xmlns:a16="http://schemas.microsoft.com/office/drawing/2014/main" id="{ABF6DCEC-A497-4616-9350-6543525CEEC4}"/>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2">
              <a:extLst>
                <a:ext uri="{FF2B5EF4-FFF2-40B4-BE49-F238E27FC236}">
                  <a16:creationId xmlns:a16="http://schemas.microsoft.com/office/drawing/2014/main" id="{D52C2976-E7CE-40EB-87C7-5A461C3B9D2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3">
              <a:extLst>
                <a:ext uri="{FF2B5EF4-FFF2-40B4-BE49-F238E27FC236}">
                  <a16:creationId xmlns:a16="http://schemas.microsoft.com/office/drawing/2014/main" id="{D26251CC-BC53-44F8-BE7C-391983E7B7FC}"/>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4">
              <a:extLst>
                <a:ext uri="{FF2B5EF4-FFF2-40B4-BE49-F238E27FC236}">
                  <a16:creationId xmlns:a16="http://schemas.microsoft.com/office/drawing/2014/main" id="{11D4D105-7147-4EF6-B9F5-C70F3F26E4A8}"/>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5">
              <a:extLst>
                <a:ext uri="{FF2B5EF4-FFF2-40B4-BE49-F238E27FC236}">
                  <a16:creationId xmlns:a16="http://schemas.microsoft.com/office/drawing/2014/main" id="{E8D3202C-30BF-4A20-A0CF-523FB16D5A91}"/>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6">
              <a:extLst>
                <a:ext uri="{FF2B5EF4-FFF2-40B4-BE49-F238E27FC236}">
                  <a16:creationId xmlns:a16="http://schemas.microsoft.com/office/drawing/2014/main" id="{75BFC421-3BB8-4B2A-9F1F-64A5EB39BE5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27">
              <a:extLst>
                <a:ext uri="{FF2B5EF4-FFF2-40B4-BE49-F238E27FC236}">
                  <a16:creationId xmlns:a16="http://schemas.microsoft.com/office/drawing/2014/main" id="{7369A116-0838-4F93-AE16-CE3B69FB4D8E}"/>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28">
              <a:extLst>
                <a:ext uri="{FF2B5EF4-FFF2-40B4-BE49-F238E27FC236}">
                  <a16:creationId xmlns:a16="http://schemas.microsoft.com/office/drawing/2014/main" id="{A54D77C6-BD1B-458B-9766-01275529EA9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29">
              <a:extLst>
                <a:ext uri="{FF2B5EF4-FFF2-40B4-BE49-F238E27FC236}">
                  <a16:creationId xmlns:a16="http://schemas.microsoft.com/office/drawing/2014/main" id="{901AD52E-A002-4550-A2F8-291DD67C28AD}"/>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0">
              <a:extLst>
                <a:ext uri="{FF2B5EF4-FFF2-40B4-BE49-F238E27FC236}">
                  <a16:creationId xmlns:a16="http://schemas.microsoft.com/office/drawing/2014/main" id="{8AC82677-B5BB-4A7B-857D-BBD626C8DD46}"/>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1">
              <a:extLst>
                <a:ext uri="{FF2B5EF4-FFF2-40B4-BE49-F238E27FC236}">
                  <a16:creationId xmlns:a16="http://schemas.microsoft.com/office/drawing/2014/main" id="{7794FA17-2E79-4A74-9917-C3D397B80DF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2">
              <a:extLst>
                <a:ext uri="{FF2B5EF4-FFF2-40B4-BE49-F238E27FC236}">
                  <a16:creationId xmlns:a16="http://schemas.microsoft.com/office/drawing/2014/main" id="{DC9FF3CC-135B-4AEB-91A6-E6F089FE759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3">
              <a:extLst>
                <a:ext uri="{FF2B5EF4-FFF2-40B4-BE49-F238E27FC236}">
                  <a16:creationId xmlns:a16="http://schemas.microsoft.com/office/drawing/2014/main" id="{A067ADE4-A69A-4E39-8E3C-15850B8874F3}"/>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4">
              <a:extLst>
                <a:ext uri="{FF2B5EF4-FFF2-40B4-BE49-F238E27FC236}">
                  <a16:creationId xmlns:a16="http://schemas.microsoft.com/office/drawing/2014/main" id="{45CFC008-A7AE-4BBC-9D67-C41125BAF26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5">
              <a:extLst>
                <a:ext uri="{FF2B5EF4-FFF2-40B4-BE49-F238E27FC236}">
                  <a16:creationId xmlns:a16="http://schemas.microsoft.com/office/drawing/2014/main" id="{E935E27A-C9FB-4C02-9035-A885F61DAAC1}"/>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6">
              <a:extLst>
                <a:ext uri="{FF2B5EF4-FFF2-40B4-BE49-F238E27FC236}">
                  <a16:creationId xmlns:a16="http://schemas.microsoft.com/office/drawing/2014/main" id="{E69182D6-B1C4-4327-B1D6-7595C2920BEF}"/>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37">
              <a:extLst>
                <a:ext uri="{FF2B5EF4-FFF2-40B4-BE49-F238E27FC236}">
                  <a16:creationId xmlns:a16="http://schemas.microsoft.com/office/drawing/2014/main" id="{9292206D-6FAC-4289-8775-11E7B5CEFCDF}"/>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38">
              <a:extLst>
                <a:ext uri="{FF2B5EF4-FFF2-40B4-BE49-F238E27FC236}">
                  <a16:creationId xmlns:a16="http://schemas.microsoft.com/office/drawing/2014/main" id="{93055B5B-04BB-4773-9C62-63E91FAEC93C}"/>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39">
              <a:extLst>
                <a:ext uri="{FF2B5EF4-FFF2-40B4-BE49-F238E27FC236}">
                  <a16:creationId xmlns:a16="http://schemas.microsoft.com/office/drawing/2014/main" id="{ACD937CC-253C-4508-9685-DE527234581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0">
              <a:extLst>
                <a:ext uri="{FF2B5EF4-FFF2-40B4-BE49-F238E27FC236}">
                  <a16:creationId xmlns:a16="http://schemas.microsoft.com/office/drawing/2014/main" id="{5D6A1A11-C290-4D01-983F-1F4243F7522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1">
              <a:extLst>
                <a:ext uri="{FF2B5EF4-FFF2-40B4-BE49-F238E27FC236}">
                  <a16:creationId xmlns:a16="http://schemas.microsoft.com/office/drawing/2014/main" id="{020903D4-8EFD-42E3-A07A-D6B3C2098D92}"/>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2">
              <a:extLst>
                <a:ext uri="{FF2B5EF4-FFF2-40B4-BE49-F238E27FC236}">
                  <a16:creationId xmlns:a16="http://schemas.microsoft.com/office/drawing/2014/main" id="{4BFA9D1B-D3E4-4D49-A2E4-D663AEC671F4}"/>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3">
              <a:extLst>
                <a:ext uri="{FF2B5EF4-FFF2-40B4-BE49-F238E27FC236}">
                  <a16:creationId xmlns:a16="http://schemas.microsoft.com/office/drawing/2014/main" id="{1F6CC1CD-6FAF-401B-A105-BE29DAEB2DFC}"/>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4">
              <a:extLst>
                <a:ext uri="{FF2B5EF4-FFF2-40B4-BE49-F238E27FC236}">
                  <a16:creationId xmlns:a16="http://schemas.microsoft.com/office/drawing/2014/main" id="{BF7FB687-9BDD-4278-9161-7068E975D8B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5">
              <a:extLst>
                <a:ext uri="{FF2B5EF4-FFF2-40B4-BE49-F238E27FC236}">
                  <a16:creationId xmlns:a16="http://schemas.microsoft.com/office/drawing/2014/main" id="{33640D81-9C12-4046-89C7-DA7B0DAF4D3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6">
              <a:extLst>
                <a:ext uri="{FF2B5EF4-FFF2-40B4-BE49-F238E27FC236}">
                  <a16:creationId xmlns:a16="http://schemas.microsoft.com/office/drawing/2014/main" id="{C9ABC6DE-C1BA-459C-B565-D5346DE791C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47">
              <a:extLst>
                <a:ext uri="{FF2B5EF4-FFF2-40B4-BE49-F238E27FC236}">
                  <a16:creationId xmlns:a16="http://schemas.microsoft.com/office/drawing/2014/main" id="{14270C20-6119-4F37-9B6C-A0292851E6D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48">
              <a:extLst>
                <a:ext uri="{FF2B5EF4-FFF2-40B4-BE49-F238E27FC236}">
                  <a16:creationId xmlns:a16="http://schemas.microsoft.com/office/drawing/2014/main" id="{FAF358D9-E254-4BCC-9FD3-C11BD6164EF9}"/>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49">
              <a:extLst>
                <a:ext uri="{FF2B5EF4-FFF2-40B4-BE49-F238E27FC236}">
                  <a16:creationId xmlns:a16="http://schemas.microsoft.com/office/drawing/2014/main" id="{2EDAE1E2-2261-4E1E-A1ED-16AA9CB1DBDB}"/>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0">
              <a:extLst>
                <a:ext uri="{FF2B5EF4-FFF2-40B4-BE49-F238E27FC236}">
                  <a16:creationId xmlns:a16="http://schemas.microsoft.com/office/drawing/2014/main" id="{3FFDBA94-CF97-4786-B9DE-5ECB4555B936}"/>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1">
              <a:extLst>
                <a:ext uri="{FF2B5EF4-FFF2-40B4-BE49-F238E27FC236}">
                  <a16:creationId xmlns:a16="http://schemas.microsoft.com/office/drawing/2014/main" id="{59556916-3E4D-4673-BDA0-3465CA9538D2}"/>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2">
              <a:extLst>
                <a:ext uri="{FF2B5EF4-FFF2-40B4-BE49-F238E27FC236}">
                  <a16:creationId xmlns:a16="http://schemas.microsoft.com/office/drawing/2014/main" id="{8D4A6B7F-85AE-47A2-B65D-B70BF2F30562}"/>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3">
              <a:extLst>
                <a:ext uri="{FF2B5EF4-FFF2-40B4-BE49-F238E27FC236}">
                  <a16:creationId xmlns:a16="http://schemas.microsoft.com/office/drawing/2014/main" id="{1541217F-AFD7-442B-9B4C-3E003CF10FFB}"/>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4">
              <a:extLst>
                <a:ext uri="{FF2B5EF4-FFF2-40B4-BE49-F238E27FC236}">
                  <a16:creationId xmlns:a16="http://schemas.microsoft.com/office/drawing/2014/main" id="{1F01543C-EC15-4E45-9E3C-3213993B39CD}"/>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5">
              <a:extLst>
                <a:ext uri="{FF2B5EF4-FFF2-40B4-BE49-F238E27FC236}">
                  <a16:creationId xmlns:a16="http://schemas.microsoft.com/office/drawing/2014/main" id="{C2135ED8-CCCD-4049-A655-95C49D116E38}"/>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6">
              <a:extLst>
                <a:ext uri="{FF2B5EF4-FFF2-40B4-BE49-F238E27FC236}">
                  <a16:creationId xmlns:a16="http://schemas.microsoft.com/office/drawing/2014/main" id="{5ABCB9F5-AFC5-4FC0-88BB-7B86A3F958F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57">
              <a:extLst>
                <a:ext uri="{FF2B5EF4-FFF2-40B4-BE49-F238E27FC236}">
                  <a16:creationId xmlns:a16="http://schemas.microsoft.com/office/drawing/2014/main" id="{04FEAD00-173C-4443-9F3D-C0EC6B1B4517}"/>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58">
              <a:extLst>
                <a:ext uri="{FF2B5EF4-FFF2-40B4-BE49-F238E27FC236}">
                  <a16:creationId xmlns:a16="http://schemas.microsoft.com/office/drawing/2014/main" id="{3CDEA57F-5C77-4BB0-BDAE-C8BFDC39F868}"/>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59">
              <a:extLst>
                <a:ext uri="{FF2B5EF4-FFF2-40B4-BE49-F238E27FC236}">
                  <a16:creationId xmlns:a16="http://schemas.microsoft.com/office/drawing/2014/main" id="{305AFBB9-63B4-47C9-8C04-C02DBC73B5B4}"/>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0">
              <a:extLst>
                <a:ext uri="{FF2B5EF4-FFF2-40B4-BE49-F238E27FC236}">
                  <a16:creationId xmlns:a16="http://schemas.microsoft.com/office/drawing/2014/main" id="{4DC3BA25-F5E0-4E83-BBD4-1880A4A2DA04}"/>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1">
              <a:extLst>
                <a:ext uri="{FF2B5EF4-FFF2-40B4-BE49-F238E27FC236}">
                  <a16:creationId xmlns:a16="http://schemas.microsoft.com/office/drawing/2014/main" id="{4CD532DB-E6F5-47E9-8EA9-C8A0ABAB6FC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2">
              <a:extLst>
                <a:ext uri="{FF2B5EF4-FFF2-40B4-BE49-F238E27FC236}">
                  <a16:creationId xmlns:a16="http://schemas.microsoft.com/office/drawing/2014/main" id="{5D12C3C3-9644-4B4A-A46B-6CCB6B0D32B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3">
              <a:extLst>
                <a:ext uri="{FF2B5EF4-FFF2-40B4-BE49-F238E27FC236}">
                  <a16:creationId xmlns:a16="http://schemas.microsoft.com/office/drawing/2014/main" id="{75AC8015-CA8C-420B-B92D-C9791ADF3A4F}"/>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4">
              <a:extLst>
                <a:ext uri="{FF2B5EF4-FFF2-40B4-BE49-F238E27FC236}">
                  <a16:creationId xmlns:a16="http://schemas.microsoft.com/office/drawing/2014/main" id="{F6E8FC26-80D1-4959-84DA-5CBBE9E95209}"/>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5">
              <a:extLst>
                <a:ext uri="{FF2B5EF4-FFF2-40B4-BE49-F238E27FC236}">
                  <a16:creationId xmlns:a16="http://schemas.microsoft.com/office/drawing/2014/main" id="{413B538D-9D5E-4B7E-A756-4B867828797A}"/>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6">
              <a:extLst>
                <a:ext uri="{FF2B5EF4-FFF2-40B4-BE49-F238E27FC236}">
                  <a16:creationId xmlns:a16="http://schemas.microsoft.com/office/drawing/2014/main" id="{ED223748-10EF-4A9F-8D0A-623EDECD9B2A}"/>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67">
              <a:extLst>
                <a:ext uri="{FF2B5EF4-FFF2-40B4-BE49-F238E27FC236}">
                  <a16:creationId xmlns:a16="http://schemas.microsoft.com/office/drawing/2014/main" id="{7B0395DD-354E-4476-A12F-53DB0EEB0075}"/>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68">
              <a:extLst>
                <a:ext uri="{FF2B5EF4-FFF2-40B4-BE49-F238E27FC236}">
                  <a16:creationId xmlns:a16="http://schemas.microsoft.com/office/drawing/2014/main" id="{9BD23C4B-910B-448A-8789-6CE5D2C47A8B}"/>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69">
              <a:extLst>
                <a:ext uri="{FF2B5EF4-FFF2-40B4-BE49-F238E27FC236}">
                  <a16:creationId xmlns:a16="http://schemas.microsoft.com/office/drawing/2014/main" id="{0BA3A96D-1A7C-4C32-B3E5-F45A8F192EA4}"/>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0">
              <a:extLst>
                <a:ext uri="{FF2B5EF4-FFF2-40B4-BE49-F238E27FC236}">
                  <a16:creationId xmlns:a16="http://schemas.microsoft.com/office/drawing/2014/main" id="{944F778C-5269-4B70-9668-A0A66845C99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1">
              <a:extLst>
                <a:ext uri="{FF2B5EF4-FFF2-40B4-BE49-F238E27FC236}">
                  <a16:creationId xmlns:a16="http://schemas.microsoft.com/office/drawing/2014/main" id="{CF313824-F261-4094-8A13-2EDD3B78B0C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2">
              <a:extLst>
                <a:ext uri="{FF2B5EF4-FFF2-40B4-BE49-F238E27FC236}">
                  <a16:creationId xmlns:a16="http://schemas.microsoft.com/office/drawing/2014/main" id="{521C7820-E491-4221-B4EA-5C8AD105EC60}"/>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3">
              <a:extLst>
                <a:ext uri="{FF2B5EF4-FFF2-40B4-BE49-F238E27FC236}">
                  <a16:creationId xmlns:a16="http://schemas.microsoft.com/office/drawing/2014/main" id="{FA9B8D54-43D6-4E0F-A6D9-7594F29993D0}"/>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4">
              <a:extLst>
                <a:ext uri="{FF2B5EF4-FFF2-40B4-BE49-F238E27FC236}">
                  <a16:creationId xmlns:a16="http://schemas.microsoft.com/office/drawing/2014/main" id="{153A446F-7573-4D04-88B5-1708C6E648F1}"/>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5">
              <a:extLst>
                <a:ext uri="{FF2B5EF4-FFF2-40B4-BE49-F238E27FC236}">
                  <a16:creationId xmlns:a16="http://schemas.microsoft.com/office/drawing/2014/main" id="{154B8D8E-ECB5-48A6-ABDD-97DE9A5CB51B}"/>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6">
              <a:extLst>
                <a:ext uri="{FF2B5EF4-FFF2-40B4-BE49-F238E27FC236}">
                  <a16:creationId xmlns:a16="http://schemas.microsoft.com/office/drawing/2014/main" id="{554D68D3-B6ED-464C-A63D-A73A82742D3D}"/>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77">
              <a:extLst>
                <a:ext uri="{FF2B5EF4-FFF2-40B4-BE49-F238E27FC236}">
                  <a16:creationId xmlns:a16="http://schemas.microsoft.com/office/drawing/2014/main" id="{7DDB36C0-B8F7-4538-8950-1F9EE48B0648}"/>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8">
              <a:extLst>
                <a:ext uri="{FF2B5EF4-FFF2-40B4-BE49-F238E27FC236}">
                  <a16:creationId xmlns:a16="http://schemas.microsoft.com/office/drawing/2014/main" id="{3F5D248A-B0CF-4078-AD48-6EB3823707B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9">
              <a:extLst>
                <a:ext uri="{FF2B5EF4-FFF2-40B4-BE49-F238E27FC236}">
                  <a16:creationId xmlns:a16="http://schemas.microsoft.com/office/drawing/2014/main" id="{A6AE55A4-ACE1-40A8-B319-437E17A9ECBE}"/>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0">
              <a:extLst>
                <a:ext uri="{FF2B5EF4-FFF2-40B4-BE49-F238E27FC236}">
                  <a16:creationId xmlns:a16="http://schemas.microsoft.com/office/drawing/2014/main" id="{D66B8074-F293-4F98-B674-AD0F4E1BBD1E}"/>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1">
              <a:extLst>
                <a:ext uri="{FF2B5EF4-FFF2-40B4-BE49-F238E27FC236}">
                  <a16:creationId xmlns:a16="http://schemas.microsoft.com/office/drawing/2014/main" id="{0A10CD99-B351-42B7-A813-6FA4872F5E4E}"/>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2">
              <a:extLst>
                <a:ext uri="{FF2B5EF4-FFF2-40B4-BE49-F238E27FC236}">
                  <a16:creationId xmlns:a16="http://schemas.microsoft.com/office/drawing/2014/main" id="{A40D8F17-4404-44FA-9F36-7BCF9439855A}"/>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3">
              <a:extLst>
                <a:ext uri="{FF2B5EF4-FFF2-40B4-BE49-F238E27FC236}">
                  <a16:creationId xmlns:a16="http://schemas.microsoft.com/office/drawing/2014/main" id="{DD190F35-93BB-4141-AF2D-A68067E9E2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4">
              <a:extLst>
                <a:ext uri="{FF2B5EF4-FFF2-40B4-BE49-F238E27FC236}">
                  <a16:creationId xmlns:a16="http://schemas.microsoft.com/office/drawing/2014/main" id="{3E72C359-BCEE-4759-BD33-7D33C71ED738}"/>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5">
              <a:extLst>
                <a:ext uri="{FF2B5EF4-FFF2-40B4-BE49-F238E27FC236}">
                  <a16:creationId xmlns:a16="http://schemas.microsoft.com/office/drawing/2014/main" id="{54D241D1-B5BB-43F0-9FA5-DDF43F5980B1}"/>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6">
              <a:extLst>
                <a:ext uri="{FF2B5EF4-FFF2-40B4-BE49-F238E27FC236}">
                  <a16:creationId xmlns:a16="http://schemas.microsoft.com/office/drawing/2014/main" id="{FFAC7357-E561-460A-9DC3-7C7081CCCB91}"/>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87">
              <a:extLst>
                <a:ext uri="{FF2B5EF4-FFF2-40B4-BE49-F238E27FC236}">
                  <a16:creationId xmlns:a16="http://schemas.microsoft.com/office/drawing/2014/main" id="{E068C88A-CB04-4935-A112-AAE1B4783D1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88">
              <a:extLst>
                <a:ext uri="{FF2B5EF4-FFF2-40B4-BE49-F238E27FC236}">
                  <a16:creationId xmlns:a16="http://schemas.microsoft.com/office/drawing/2014/main" id="{0FD0AB80-C4E6-4A31-8585-9179FA6D205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89">
              <a:extLst>
                <a:ext uri="{FF2B5EF4-FFF2-40B4-BE49-F238E27FC236}">
                  <a16:creationId xmlns:a16="http://schemas.microsoft.com/office/drawing/2014/main" id="{843B3797-B294-423B-9F34-94426B6EDB0C}"/>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0">
              <a:extLst>
                <a:ext uri="{FF2B5EF4-FFF2-40B4-BE49-F238E27FC236}">
                  <a16:creationId xmlns:a16="http://schemas.microsoft.com/office/drawing/2014/main" id="{54C9543D-D136-4565-A166-C4D11EFB3F6B}"/>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1">
              <a:extLst>
                <a:ext uri="{FF2B5EF4-FFF2-40B4-BE49-F238E27FC236}">
                  <a16:creationId xmlns:a16="http://schemas.microsoft.com/office/drawing/2014/main" id="{D5871BEB-C421-429E-B3EC-560BFFD993E1}"/>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2">
              <a:extLst>
                <a:ext uri="{FF2B5EF4-FFF2-40B4-BE49-F238E27FC236}">
                  <a16:creationId xmlns:a16="http://schemas.microsoft.com/office/drawing/2014/main" id="{71F175F1-DC26-4429-BACC-47CBE7695F53}"/>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3">
              <a:extLst>
                <a:ext uri="{FF2B5EF4-FFF2-40B4-BE49-F238E27FC236}">
                  <a16:creationId xmlns:a16="http://schemas.microsoft.com/office/drawing/2014/main" id="{902E4B32-29C5-4499-9D5D-2D9609466978}"/>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4">
              <a:extLst>
                <a:ext uri="{FF2B5EF4-FFF2-40B4-BE49-F238E27FC236}">
                  <a16:creationId xmlns:a16="http://schemas.microsoft.com/office/drawing/2014/main" id="{2EF9DEAD-3A1D-4885-B629-8CF21819E21B}"/>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5">
              <a:extLst>
                <a:ext uri="{FF2B5EF4-FFF2-40B4-BE49-F238E27FC236}">
                  <a16:creationId xmlns:a16="http://schemas.microsoft.com/office/drawing/2014/main" id="{D26FB6E7-45DE-408D-95F9-C3747BEEEF5F}"/>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6">
              <a:extLst>
                <a:ext uri="{FF2B5EF4-FFF2-40B4-BE49-F238E27FC236}">
                  <a16:creationId xmlns:a16="http://schemas.microsoft.com/office/drawing/2014/main" id="{16EA742D-A7E7-480B-9424-807B4B4EDE22}"/>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97">
              <a:extLst>
                <a:ext uri="{FF2B5EF4-FFF2-40B4-BE49-F238E27FC236}">
                  <a16:creationId xmlns:a16="http://schemas.microsoft.com/office/drawing/2014/main" id="{C4D4E4A0-CDFC-4C45-9A67-BFDC7D72CFFE}"/>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98">
              <a:extLst>
                <a:ext uri="{FF2B5EF4-FFF2-40B4-BE49-F238E27FC236}">
                  <a16:creationId xmlns:a16="http://schemas.microsoft.com/office/drawing/2014/main" id="{297BEC17-FCAF-44F4-8281-6F310CEF8EE2}"/>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99">
              <a:extLst>
                <a:ext uri="{FF2B5EF4-FFF2-40B4-BE49-F238E27FC236}">
                  <a16:creationId xmlns:a16="http://schemas.microsoft.com/office/drawing/2014/main" id="{0F6CA95C-6152-49F4-B74F-A79A113BC74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0">
              <a:extLst>
                <a:ext uri="{FF2B5EF4-FFF2-40B4-BE49-F238E27FC236}">
                  <a16:creationId xmlns:a16="http://schemas.microsoft.com/office/drawing/2014/main" id="{6E0E6983-E110-4CA8-88DB-E345583970E2}"/>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1">
              <a:extLst>
                <a:ext uri="{FF2B5EF4-FFF2-40B4-BE49-F238E27FC236}">
                  <a16:creationId xmlns:a16="http://schemas.microsoft.com/office/drawing/2014/main" id="{008B1441-AEC9-4012-8B72-B8B71516603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2">
              <a:extLst>
                <a:ext uri="{FF2B5EF4-FFF2-40B4-BE49-F238E27FC236}">
                  <a16:creationId xmlns:a16="http://schemas.microsoft.com/office/drawing/2014/main" id="{AD08C4B2-04CF-48AE-B88D-99ADE34BF69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3">
              <a:extLst>
                <a:ext uri="{FF2B5EF4-FFF2-40B4-BE49-F238E27FC236}">
                  <a16:creationId xmlns:a16="http://schemas.microsoft.com/office/drawing/2014/main" id="{F02E871B-F947-4446-B011-1405AFF78D88}"/>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4">
              <a:extLst>
                <a:ext uri="{FF2B5EF4-FFF2-40B4-BE49-F238E27FC236}">
                  <a16:creationId xmlns:a16="http://schemas.microsoft.com/office/drawing/2014/main" id="{F248AEDE-A0BF-4B9F-B155-0FE7B020788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5">
              <a:extLst>
                <a:ext uri="{FF2B5EF4-FFF2-40B4-BE49-F238E27FC236}">
                  <a16:creationId xmlns:a16="http://schemas.microsoft.com/office/drawing/2014/main" id="{4970642E-D174-4FE6-A54C-618328382EE8}"/>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6">
              <a:extLst>
                <a:ext uri="{FF2B5EF4-FFF2-40B4-BE49-F238E27FC236}">
                  <a16:creationId xmlns:a16="http://schemas.microsoft.com/office/drawing/2014/main" id="{6C0F75D4-02A4-4CE3-8F8F-5B9F5CEC5EBB}"/>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07">
              <a:extLst>
                <a:ext uri="{FF2B5EF4-FFF2-40B4-BE49-F238E27FC236}">
                  <a16:creationId xmlns:a16="http://schemas.microsoft.com/office/drawing/2014/main" id="{35F550C4-B995-4944-A1EF-FF96E148C29B}"/>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08">
              <a:extLst>
                <a:ext uri="{FF2B5EF4-FFF2-40B4-BE49-F238E27FC236}">
                  <a16:creationId xmlns:a16="http://schemas.microsoft.com/office/drawing/2014/main" id="{68B837D7-F906-44D1-B408-8AB3B25D8C06}"/>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09">
              <a:extLst>
                <a:ext uri="{FF2B5EF4-FFF2-40B4-BE49-F238E27FC236}">
                  <a16:creationId xmlns:a16="http://schemas.microsoft.com/office/drawing/2014/main" id="{D11C6B77-F647-4EAF-B5E6-9647FA58E511}"/>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0">
              <a:extLst>
                <a:ext uri="{FF2B5EF4-FFF2-40B4-BE49-F238E27FC236}">
                  <a16:creationId xmlns:a16="http://schemas.microsoft.com/office/drawing/2014/main" id="{9AC8B1BB-8C1B-4007-88F4-70327994545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1">
              <a:extLst>
                <a:ext uri="{FF2B5EF4-FFF2-40B4-BE49-F238E27FC236}">
                  <a16:creationId xmlns:a16="http://schemas.microsoft.com/office/drawing/2014/main" id="{D8B763C3-E9A2-423C-9FA2-B8ECA14116F1}"/>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12">
              <a:extLst>
                <a:ext uri="{FF2B5EF4-FFF2-40B4-BE49-F238E27FC236}">
                  <a16:creationId xmlns:a16="http://schemas.microsoft.com/office/drawing/2014/main" id="{E64415F5-F2A2-4E68-9F37-CF6E2D0FFE25}"/>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13">
              <a:extLst>
                <a:ext uri="{FF2B5EF4-FFF2-40B4-BE49-F238E27FC236}">
                  <a16:creationId xmlns:a16="http://schemas.microsoft.com/office/drawing/2014/main" id="{ABA93DF0-B5BA-499F-B4A3-FB2852F9E6C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14">
              <a:extLst>
                <a:ext uri="{FF2B5EF4-FFF2-40B4-BE49-F238E27FC236}">
                  <a16:creationId xmlns:a16="http://schemas.microsoft.com/office/drawing/2014/main" id="{A326C416-1F3F-42C3-8F00-12E0CB533CDE}"/>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Sig text">
            <a:extLst>
              <a:ext uri="{FF2B5EF4-FFF2-40B4-BE49-F238E27FC236}">
                <a16:creationId xmlns:a16="http://schemas.microsoft.com/office/drawing/2014/main" id="{9ECC787D-06A9-4C8C-AFE5-4E167F349E85}"/>
              </a:ext>
            </a:extLst>
          </p:cNvPr>
          <p:cNvSpPr txBox="1"/>
          <p:nvPr/>
        </p:nvSpPr>
        <p:spPr>
          <a:xfrm>
            <a:off x="8432862" y="1437649"/>
            <a:ext cx="3434524" cy="1569660"/>
          </a:xfrm>
          <a:prstGeom prst="rect">
            <a:avLst/>
          </a:prstGeom>
          <a:noFill/>
        </p:spPr>
        <p:txBody>
          <a:bodyPr wrap="square" rtlCol="0">
            <a:spAutoFit/>
          </a:bodyPr>
          <a:lstStyle/>
          <a:p>
            <a:r>
              <a:rPr lang="en-US" sz="2400" dirty="0">
                <a:solidFill>
                  <a:srgbClr val="C00000"/>
                </a:solidFill>
                <a:latin typeface="Segoe Print" panose="02000600000000000000" pitchFamily="2" charset="0"/>
              </a:rPr>
              <a:t>Anyone that gets the token can decode it and access the claims!</a:t>
            </a:r>
          </a:p>
        </p:txBody>
      </p:sp>
    </p:spTree>
    <p:extLst>
      <p:ext uri="{BB962C8B-B14F-4D97-AF65-F5344CB8AC3E}">
        <p14:creationId xmlns:p14="http://schemas.microsoft.com/office/powerpoint/2010/main" val="254506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Storing JWT on the JS client</a:t>
            </a:r>
          </a:p>
        </p:txBody>
      </p:sp>
      <p:sp>
        <p:nvSpPr>
          <p:cNvPr id="116" name="Content Placeholder 2">
            <a:extLst>
              <a:ext uri="{FF2B5EF4-FFF2-40B4-BE49-F238E27FC236}">
                <a16:creationId xmlns:a16="http://schemas.microsoft.com/office/drawing/2014/main" id="{9385A876-0C9C-4DDF-A3D4-3E4C2A4F3A6C}"/>
              </a:ext>
            </a:extLst>
          </p:cNvPr>
          <p:cNvSpPr txBox="1">
            <a:spLocks/>
          </p:cNvSpPr>
          <p:nvPr/>
        </p:nvSpPr>
        <p:spPr>
          <a:xfrm>
            <a:off x="3703205" y="1928553"/>
            <a:ext cx="8350250" cy="4505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dirty="0"/>
          </a:p>
          <a:p>
            <a:endParaRPr lang="en-US" sz="4000" dirty="0"/>
          </a:p>
          <a:p>
            <a:endParaRPr lang="en-US" sz="4000" dirty="0"/>
          </a:p>
          <a:p>
            <a:endParaRPr lang="en-US" sz="4000" dirty="0"/>
          </a:p>
          <a:p>
            <a:endParaRPr lang="en-US" sz="4000" dirty="0"/>
          </a:p>
          <a:p>
            <a:pPr marL="0" indent="0">
              <a:buNone/>
            </a:pPr>
            <a:r>
              <a:rPr lang="en-US" sz="3200" dirty="0">
                <a:solidFill>
                  <a:srgbClr val="333F50"/>
                </a:solidFill>
              </a:rPr>
              <a:t>Don’t put tokens w/ sensitive data into </a:t>
            </a:r>
            <a:r>
              <a:rPr lang="en-US" sz="3200" dirty="0" err="1">
                <a:solidFill>
                  <a:srgbClr val="333F50"/>
                </a:solidFill>
              </a:rPr>
              <a:t>LocalStorage</a:t>
            </a:r>
            <a:r>
              <a:rPr lang="en-US" sz="3200" dirty="0">
                <a:solidFill>
                  <a:srgbClr val="333F50"/>
                </a:solidFill>
              </a:rPr>
              <a:t>!</a:t>
            </a:r>
          </a:p>
        </p:txBody>
      </p:sp>
      <p:graphicFrame>
        <p:nvGraphicFramePr>
          <p:cNvPr id="117" name="Table 116">
            <a:extLst>
              <a:ext uri="{FF2B5EF4-FFF2-40B4-BE49-F238E27FC236}">
                <a16:creationId xmlns:a16="http://schemas.microsoft.com/office/drawing/2014/main" id="{45F3F835-3B1C-4436-A9DB-D7D0E0A727E5}"/>
              </a:ext>
            </a:extLst>
          </p:cNvPr>
          <p:cNvGraphicFramePr>
            <a:graphicFrameLocks noGrp="1"/>
          </p:cNvGraphicFramePr>
          <p:nvPr>
            <p:extLst>
              <p:ext uri="{D42A27DB-BD31-4B8C-83A1-F6EECF244321}">
                <p14:modId xmlns:p14="http://schemas.microsoft.com/office/powerpoint/2010/main" val="3921809804"/>
              </p:ext>
            </p:extLst>
          </p:nvPr>
        </p:nvGraphicFramePr>
        <p:xfrm>
          <a:off x="3703205" y="1592707"/>
          <a:ext cx="8350250" cy="2791906"/>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1581573">
                  <a:extLst>
                    <a:ext uri="{9D8B030D-6E8A-4147-A177-3AD203B41FA5}">
                      <a16:colId xmlns:a16="http://schemas.microsoft.com/office/drawing/2014/main" val="20002"/>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CSRF?</a:t>
                      </a:r>
                      <a:endParaRPr lang="en-US" dirty="0">
                        <a:latin typeface="Corbel" panose="020B0503020204020204" pitchFamily="34" charset="0"/>
                      </a:endParaRP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dirty="0"/>
                    </a:p>
                  </a:txBody>
                  <a:tcPr anchor="ctr"/>
                </a:tc>
                <a:tc>
                  <a:txBody>
                    <a:bodyPr/>
                    <a:lstStyle/>
                    <a:p>
                      <a:pPr algn="ctr"/>
                      <a:r>
                        <a:rPr lang="en-US" sz="2400" dirty="0">
                          <a:solidFill>
                            <a:srgbClr val="333F50"/>
                          </a:solidFill>
                          <a:latin typeface="Corbel" panose="020B0503020204020204" pitchFamily="34" charset="0"/>
                          <a:sym typeface="Wingdings" panose="05000000000000000000" pitchFamily="2" charset="2"/>
                        </a:rPr>
                        <a:t>Yes</a:t>
                      </a:r>
                      <a:endParaRPr lang="en-US" sz="24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algn="ctr"/>
                      <a:r>
                        <a:rPr lang="en-US" sz="4800" dirty="0">
                          <a:solidFill>
                            <a:srgbClr val="C00000"/>
                          </a:solidFill>
                          <a:sym typeface="Wingdings" panose="05000000000000000000" pitchFamily="2" charset="2"/>
                        </a:rPr>
                        <a:t></a:t>
                      </a:r>
                    </a:p>
                    <a:p>
                      <a:pPr algn="ctr"/>
                      <a:r>
                        <a:rPr lang="en-US" sz="2000" dirty="0">
                          <a:solidFill>
                            <a:srgbClr val="C00000"/>
                          </a:solidFill>
                          <a:latin typeface="Corbel" panose="020B0503020204020204" pitchFamily="34" charset="0"/>
                          <a:sym typeface="Wingdings" panose="05000000000000000000" pitchFamily="2" charset="2"/>
                        </a:rPr>
                        <a:t>(easy</a:t>
                      </a:r>
                      <a:r>
                        <a:rPr lang="en-US" sz="2000" baseline="0" dirty="0">
                          <a:solidFill>
                            <a:srgbClr val="C00000"/>
                          </a:solidFill>
                          <a:latin typeface="Corbel" panose="020B0503020204020204" pitchFamily="34" charset="0"/>
                          <a:sym typeface="Wingdings" panose="05000000000000000000" pitchFamily="2" charset="2"/>
                        </a:rPr>
                        <a:t> to fix)</a:t>
                      </a:r>
                      <a:endParaRPr lang="en-US" dirty="0">
                        <a:solidFill>
                          <a:srgbClr val="C00000"/>
                        </a:solidFill>
                        <a:latin typeface="Corbel" panose="020B05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333F50"/>
                          </a:solidFill>
                          <a:latin typeface="Corbel" panose="020B0503020204020204" pitchFamily="34" charset="0"/>
                          <a:sym typeface="Wingdings" panose="05000000000000000000" pitchFamily="2" charset="2"/>
                        </a:rPr>
                        <a:t>No</a:t>
                      </a:r>
                      <a:endParaRPr lang="en-US" sz="24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8722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extBox 5">
            <a:extLst>
              <a:ext uri="{FF2B5EF4-FFF2-40B4-BE49-F238E27FC236}">
                <a16:creationId xmlns:a16="http://schemas.microsoft.com/office/drawing/2014/main" id="{C108A51C-D810-4E9D-B38F-8627D9AA3CC7}"/>
              </a:ext>
            </a:extLst>
          </p:cNvPr>
          <p:cNvSpPr txBox="1"/>
          <p:nvPr/>
        </p:nvSpPr>
        <p:spPr>
          <a:xfrm>
            <a:off x="4020118" y="2142643"/>
            <a:ext cx="7123163" cy="830997"/>
          </a:xfrm>
          <a:prstGeom prst="rect">
            <a:avLst/>
          </a:prstGeom>
          <a:noFill/>
        </p:spPr>
        <p:txBody>
          <a:bodyPr wrap="square" rtlCol="0">
            <a:spAutoFit/>
          </a:bodyPr>
          <a:lstStyle/>
          <a:p>
            <a:r>
              <a:rPr lang="en-US" sz="2400" dirty="0">
                <a:solidFill>
                  <a:srgbClr val="FD7D00"/>
                </a:solidFill>
                <a:latin typeface="Segoe Print" panose="02000600000000000000" pitchFamily="2" charset="0"/>
              </a:rPr>
              <a:t>Fairly simple and easily customized;</a:t>
            </a:r>
          </a:p>
          <a:p>
            <a:r>
              <a:rPr lang="en-US" sz="2400" dirty="0">
                <a:solidFill>
                  <a:srgbClr val="FD7D00"/>
                </a:solidFill>
                <a:latin typeface="Segoe Print" panose="02000600000000000000" pitchFamily="2" charset="0"/>
              </a:rPr>
              <a:t>Good for server-to-server authentication</a:t>
            </a:r>
            <a:endParaRPr lang="en-US" dirty="0">
              <a:solidFill>
                <a:srgbClr val="FD7D00"/>
              </a:solidFill>
              <a:latin typeface="Segoe Print" panose="02000600000000000000" pitchFamily="2" charset="0"/>
            </a:endParaRPr>
          </a:p>
        </p:txBody>
      </p:sp>
      <p:sp>
        <p:nvSpPr>
          <p:cNvPr id="7" name="Right Bracket 6">
            <a:extLst>
              <a:ext uri="{FF2B5EF4-FFF2-40B4-BE49-F238E27FC236}">
                <a16:creationId xmlns:a16="http://schemas.microsoft.com/office/drawing/2014/main" id="{B3B5A782-D4CF-4049-ADB9-E5E0F377784A}"/>
              </a:ext>
            </a:extLst>
          </p:cNvPr>
          <p:cNvSpPr/>
          <p:nvPr/>
        </p:nvSpPr>
        <p:spPr>
          <a:xfrm>
            <a:off x="3650712" y="2057493"/>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656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8" name="Picture 7">
            <a:extLst>
              <a:ext uri="{FF2B5EF4-FFF2-40B4-BE49-F238E27FC236}">
                <a16:creationId xmlns:a16="http://schemas.microsoft.com/office/drawing/2014/main" id="{66988E58-7049-4718-B0AB-E8AC34FFE693}"/>
              </a:ext>
            </a:extLst>
          </p:cNvPr>
          <p:cNvPicPr>
            <a:picLocks noChangeAspect="1"/>
          </p:cNvPicPr>
          <p:nvPr/>
        </p:nvPicPr>
        <p:blipFill>
          <a:blip r:embed="rId3"/>
          <a:stretch>
            <a:fillRect/>
          </a:stretch>
        </p:blipFill>
        <p:spPr>
          <a:xfrm>
            <a:off x="4168939" y="2597994"/>
            <a:ext cx="6636754" cy="1950804"/>
          </a:xfrm>
          <a:prstGeom prst="rect">
            <a:avLst/>
          </a:prstGeom>
        </p:spPr>
      </p:pic>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sp>
        <p:nvSpPr>
          <p:cNvPr id="10" name="TextBox 9">
            <a:extLst>
              <a:ext uri="{FF2B5EF4-FFF2-40B4-BE49-F238E27FC236}">
                <a16:creationId xmlns:a16="http://schemas.microsoft.com/office/drawing/2014/main" id="{CE673616-BF38-4C69-8C02-ADD91BBA85EF}"/>
              </a:ext>
            </a:extLst>
          </p:cNvPr>
          <p:cNvSpPr txBox="1"/>
          <p:nvPr/>
        </p:nvSpPr>
        <p:spPr>
          <a:xfrm>
            <a:off x="6835179" y="5045722"/>
            <a:ext cx="5138210"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2-party scenario;</a:t>
            </a:r>
          </a:p>
          <a:p>
            <a:r>
              <a:rPr lang="en-US" sz="2400" dirty="0">
                <a:solidFill>
                  <a:schemeClr val="bg1">
                    <a:lumMod val="50000"/>
                  </a:schemeClr>
                </a:solidFill>
                <a:latin typeface="Segoe Print" panose="02000600000000000000" pitchFamily="2" charset="0"/>
              </a:rPr>
              <a:t>client is authenticated to server</a:t>
            </a:r>
          </a:p>
        </p:txBody>
      </p:sp>
      <p:grpSp>
        <p:nvGrpSpPr>
          <p:cNvPr id="11" name="Group 715">
            <a:extLst>
              <a:ext uri="{FF2B5EF4-FFF2-40B4-BE49-F238E27FC236}">
                <a16:creationId xmlns:a16="http://schemas.microsoft.com/office/drawing/2014/main" id="{E31A66D8-A1B4-4224-9739-45334A4431DE}"/>
              </a:ext>
            </a:extLst>
          </p:cNvPr>
          <p:cNvGrpSpPr>
            <a:grpSpLocks noChangeAspect="1"/>
          </p:cNvGrpSpPr>
          <p:nvPr/>
        </p:nvGrpSpPr>
        <p:grpSpPr bwMode="auto">
          <a:xfrm rot="6742438">
            <a:off x="6063846" y="4316458"/>
            <a:ext cx="896710" cy="935396"/>
            <a:chOff x="1328" y="0"/>
            <a:chExt cx="3106" cy="3240"/>
          </a:xfrm>
        </p:grpSpPr>
        <p:sp>
          <p:nvSpPr>
            <p:cNvPr id="12" name="Freeform 716">
              <a:extLst>
                <a:ext uri="{FF2B5EF4-FFF2-40B4-BE49-F238E27FC236}">
                  <a16:creationId xmlns:a16="http://schemas.microsoft.com/office/drawing/2014/main" id="{132ED7B5-71EF-4CC4-82B9-5ED3DA8C45CC}"/>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17">
              <a:extLst>
                <a:ext uri="{FF2B5EF4-FFF2-40B4-BE49-F238E27FC236}">
                  <a16:creationId xmlns:a16="http://schemas.microsoft.com/office/drawing/2014/main" id="{F643A822-94CC-4520-B679-946828D6F859}"/>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8">
              <a:extLst>
                <a:ext uri="{FF2B5EF4-FFF2-40B4-BE49-F238E27FC236}">
                  <a16:creationId xmlns:a16="http://schemas.microsoft.com/office/drawing/2014/main" id="{4C26D3B8-9353-4F5B-AA56-9EB9D199FAB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9">
              <a:extLst>
                <a:ext uri="{FF2B5EF4-FFF2-40B4-BE49-F238E27FC236}">
                  <a16:creationId xmlns:a16="http://schemas.microsoft.com/office/drawing/2014/main" id="{AB332C5C-BBF8-4052-8352-7B617B03851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20">
              <a:extLst>
                <a:ext uri="{FF2B5EF4-FFF2-40B4-BE49-F238E27FC236}">
                  <a16:creationId xmlns:a16="http://schemas.microsoft.com/office/drawing/2014/main" id="{7EE86BE2-6430-4C4B-9975-02A19A3EB509}"/>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1">
              <a:extLst>
                <a:ext uri="{FF2B5EF4-FFF2-40B4-BE49-F238E27FC236}">
                  <a16:creationId xmlns:a16="http://schemas.microsoft.com/office/drawing/2014/main" id="{81FB3860-B077-4539-BA4B-C049DC0F0B24}"/>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2">
              <a:extLst>
                <a:ext uri="{FF2B5EF4-FFF2-40B4-BE49-F238E27FC236}">
                  <a16:creationId xmlns:a16="http://schemas.microsoft.com/office/drawing/2014/main" id="{41EA4FBE-D0DD-4115-A287-E9E1C0E180F8}"/>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23">
              <a:extLst>
                <a:ext uri="{FF2B5EF4-FFF2-40B4-BE49-F238E27FC236}">
                  <a16:creationId xmlns:a16="http://schemas.microsoft.com/office/drawing/2014/main" id="{772A6AE5-8AC1-42FA-94A1-10BC5C43A710}"/>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4">
              <a:extLst>
                <a:ext uri="{FF2B5EF4-FFF2-40B4-BE49-F238E27FC236}">
                  <a16:creationId xmlns:a16="http://schemas.microsoft.com/office/drawing/2014/main" id="{5BDC5F9F-FD1E-4B43-83DA-5D814EA4AF88}"/>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5">
              <a:extLst>
                <a:ext uri="{FF2B5EF4-FFF2-40B4-BE49-F238E27FC236}">
                  <a16:creationId xmlns:a16="http://schemas.microsoft.com/office/drawing/2014/main" id="{49B9B3F2-9214-493A-AFA6-A3FFFFD41E50}"/>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6">
              <a:extLst>
                <a:ext uri="{FF2B5EF4-FFF2-40B4-BE49-F238E27FC236}">
                  <a16:creationId xmlns:a16="http://schemas.microsoft.com/office/drawing/2014/main" id="{34D5A75A-CDBD-4399-B8DF-78017BEF81F1}"/>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7">
              <a:extLst>
                <a:ext uri="{FF2B5EF4-FFF2-40B4-BE49-F238E27FC236}">
                  <a16:creationId xmlns:a16="http://schemas.microsoft.com/office/drawing/2014/main" id="{D0D56FA8-8658-4918-BB77-E44FEADB523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8">
              <a:extLst>
                <a:ext uri="{FF2B5EF4-FFF2-40B4-BE49-F238E27FC236}">
                  <a16:creationId xmlns:a16="http://schemas.microsoft.com/office/drawing/2014/main" id="{EF9D0A3B-C200-49EA-B921-96A52557F33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9">
              <a:extLst>
                <a:ext uri="{FF2B5EF4-FFF2-40B4-BE49-F238E27FC236}">
                  <a16:creationId xmlns:a16="http://schemas.microsoft.com/office/drawing/2014/main" id="{379F5EE7-B48B-44AA-A5FA-6039FA1B2E3A}"/>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30">
              <a:extLst>
                <a:ext uri="{FF2B5EF4-FFF2-40B4-BE49-F238E27FC236}">
                  <a16:creationId xmlns:a16="http://schemas.microsoft.com/office/drawing/2014/main" id="{6640DAB3-E5A4-4D03-8DC6-4307AF31D58D}"/>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31">
              <a:extLst>
                <a:ext uri="{FF2B5EF4-FFF2-40B4-BE49-F238E27FC236}">
                  <a16:creationId xmlns:a16="http://schemas.microsoft.com/office/drawing/2014/main" id="{4269A35D-A9B3-47D4-A0CA-B5AA9C55BF9F}"/>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32">
              <a:extLst>
                <a:ext uri="{FF2B5EF4-FFF2-40B4-BE49-F238E27FC236}">
                  <a16:creationId xmlns:a16="http://schemas.microsoft.com/office/drawing/2014/main" id="{02327702-BB7D-4FF8-B45A-2E9E3C04E29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33">
              <a:extLst>
                <a:ext uri="{FF2B5EF4-FFF2-40B4-BE49-F238E27FC236}">
                  <a16:creationId xmlns:a16="http://schemas.microsoft.com/office/drawing/2014/main" id="{92DC6865-9F96-45AD-9B86-A0922852487E}"/>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4">
              <a:extLst>
                <a:ext uri="{FF2B5EF4-FFF2-40B4-BE49-F238E27FC236}">
                  <a16:creationId xmlns:a16="http://schemas.microsoft.com/office/drawing/2014/main" id="{2C770DD1-393B-4390-B12C-2CBA0EEFBF62}"/>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5">
              <a:extLst>
                <a:ext uri="{FF2B5EF4-FFF2-40B4-BE49-F238E27FC236}">
                  <a16:creationId xmlns:a16="http://schemas.microsoft.com/office/drawing/2014/main" id="{C6C36CC7-F338-48C4-B569-227F0FDDDEA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6">
              <a:extLst>
                <a:ext uri="{FF2B5EF4-FFF2-40B4-BE49-F238E27FC236}">
                  <a16:creationId xmlns:a16="http://schemas.microsoft.com/office/drawing/2014/main" id="{5670E90A-D65D-4148-A3FF-A7B564B02194}"/>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7">
              <a:extLst>
                <a:ext uri="{FF2B5EF4-FFF2-40B4-BE49-F238E27FC236}">
                  <a16:creationId xmlns:a16="http://schemas.microsoft.com/office/drawing/2014/main" id="{B620A25D-889A-4DD7-A0C7-7B0B280D6453}"/>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8">
              <a:extLst>
                <a:ext uri="{FF2B5EF4-FFF2-40B4-BE49-F238E27FC236}">
                  <a16:creationId xmlns:a16="http://schemas.microsoft.com/office/drawing/2014/main" id="{3E09CC1C-4457-4E37-BE64-51DE2AE0CC48}"/>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9">
              <a:extLst>
                <a:ext uri="{FF2B5EF4-FFF2-40B4-BE49-F238E27FC236}">
                  <a16:creationId xmlns:a16="http://schemas.microsoft.com/office/drawing/2014/main" id="{0E588A57-3ABD-44C3-8280-0619FC9EBA7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40">
              <a:extLst>
                <a:ext uri="{FF2B5EF4-FFF2-40B4-BE49-F238E27FC236}">
                  <a16:creationId xmlns:a16="http://schemas.microsoft.com/office/drawing/2014/main" id="{1E1B7E88-4A46-49FF-8FC0-FDCEBB7E787E}"/>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1">
              <a:extLst>
                <a:ext uri="{FF2B5EF4-FFF2-40B4-BE49-F238E27FC236}">
                  <a16:creationId xmlns:a16="http://schemas.microsoft.com/office/drawing/2014/main" id="{E18ECD8A-9687-4005-88C3-A8F458BEE336}"/>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42">
              <a:extLst>
                <a:ext uri="{FF2B5EF4-FFF2-40B4-BE49-F238E27FC236}">
                  <a16:creationId xmlns:a16="http://schemas.microsoft.com/office/drawing/2014/main" id="{B4B8ADB6-4E99-4760-9BF8-570C4850A7CF}"/>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3">
              <a:extLst>
                <a:ext uri="{FF2B5EF4-FFF2-40B4-BE49-F238E27FC236}">
                  <a16:creationId xmlns:a16="http://schemas.microsoft.com/office/drawing/2014/main" id="{74D7E1D8-EF5E-4144-85D8-BD4D67F63D2A}"/>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4">
              <a:extLst>
                <a:ext uri="{FF2B5EF4-FFF2-40B4-BE49-F238E27FC236}">
                  <a16:creationId xmlns:a16="http://schemas.microsoft.com/office/drawing/2014/main" id="{4F5D2E34-95B7-4920-9489-A3A8F9C84E32}"/>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5">
              <a:extLst>
                <a:ext uri="{FF2B5EF4-FFF2-40B4-BE49-F238E27FC236}">
                  <a16:creationId xmlns:a16="http://schemas.microsoft.com/office/drawing/2014/main" id="{6B368401-9093-4300-A066-F916BD851360}"/>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6">
              <a:extLst>
                <a:ext uri="{FF2B5EF4-FFF2-40B4-BE49-F238E27FC236}">
                  <a16:creationId xmlns:a16="http://schemas.microsoft.com/office/drawing/2014/main" id="{46ABCB81-5001-42FF-853B-AA72D91C0F5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7">
              <a:extLst>
                <a:ext uri="{FF2B5EF4-FFF2-40B4-BE49-F238E27FC236}">
                  <a16:creationId xmlns:a16="http://schemas.microsoft.com/office/drawing/2014/main" id="{39DAA83A-B735-4DC5-9007-DFC8B6B443B4}"/>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8">
              <a:extLst>
                <a:ext uri="{FF2B5EF4-FFF2-40B4-BE49-F238E27FC236}">
                  <a16:creationId xmlns:a16="http://schemas.microsoft.com/office/drawing/2014/main" id="{81B2A5F0-B135-4A3C-8183-BD39CD4AF124}"/>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9">
              <a:extLst>
                <a:ext uri="{FF2B5EF4-FFF2-40B4-BE49-F238E27FC236}">
                  <a16:creationId xmlns:a16="http://schemas.microsoft.com/office/drawing/2014/main" id="{2F14001E-9545-42C7-85F7-4BC0C4A074E4}"/>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50">
              <a:extLst>
                <a:ext uri="{FF2B5EF4-FFF2-40B4-BE49-F238E27FC236}">
                  <a16:creationId xmlns:a16="http://schemas.microsoft.com/office/drawing/2014/main" id="{BAE60D61-2438-4368-B216-192021503103}"/>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51">
              <a:extLst>
                <a:ext uri="{FF2B5EF4-FFF2-40B4-BE49-F238E27FC236}">
                  <a16:creationId xmlns:a16="http://schemas.microsoft.com/office/drawing/2014/main" id="{D345F5F1-C7EB-4A0B-B0C7-DEFFEE47466D}"/>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2">
              <a:extLst>
                <a:ext uri="{FF2B5EF4-FFF2-40B4-BE49-F238E27FC236}">
                  <a16:creationId xmlns:a16="http://schemas.microsoft.com/office/drawing/2014/main" id="{C13C5E83-868C-4472-92D0-D170DACA0BFB}"/>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3">
              <a:extLst>
                <a:ext uri="{FF2B5EF4-FFF2-40B4-BE49-F238E27FC236}">
                  <a16:creationId xmlns:a16="http://schemas.microsoft.com/office/drawing/2014/main" id="{9E083BF2-429F-4723-8A7B-A10A4326EA4A}"/>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4">
              <a:extLst>
                <a:ext uri="{FF2B5EF4-FFF2-40B4-BE49-F238E27FC236}">
                  <a16:creationId xmlns:a16="http://schemas.microsoft.com/office/drawing/2014/main" id="{D3EB3F3D-2580-48BE-935A-0894BB5622FE}"/>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5">
              <a:extLst>
                <a:ext uri="{FF2B5EF4-FFF2-40B4-BE49-F238E27FC236}">
                  <a16:creationId xmlns:a16="http://schemas.microsoft.com/office/drawing/2014/main" id="{BE3DEDF0-F210-4F82-BAD1-5DB7D8C13E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6">
              <a:extLst>
                <a:ext uri="{FF2B5EF4-FFF2-40B4-BE49-F238E27FC236}">
                  <a16:creationId xmlns:a16="http://schemas.microsoft.com/office/drawing/2014/main" id="{696E75FB-8A3A-48A6-8A43-172C29C333F9}"/>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7">
              <a:extLst>
                <a:ext uri="{FF2B5EF4-FFF2-40B4-BE49-F238E27FC236}">
                  <a16:creationId xmlns:a16="http://schemas.microsoft.com/office/drawing/2014/main" id="{B75D4E21-2923-406C-ADE4-7790DF47182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8">
              <a:extLst>
                <a:ext uri="{FF2B5EF4-FFF2-40B4-BE49-F238E27FC236}">
                  <a16:creationId xmlns:a16="http://schemas.microsoft.com/office/drawing/2014/main" id="{E995621C-DEBC-40D3-BCCF-9621432D4887}"/>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9">
              <a:extLst>
                <a:ext uri="{FF2B5EF4-FFF2-40B4-BE49-F238E27FC236}">
                  <a16:creationId xmlns:a16="http://schemas.microsoft.com/office/drawing/2014/main" id="{F84E783F-1EBF-4F5D-AE11-F100AAD2C4EF}"/>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60">
              <a:extLst>
                <a:ext uri="{FF2B5EF4-FFF2-40B4-BE49-F238E27FC236}">
                  <a16:creationId xmlns:a16="http://schemas.microsoft.com/office/drawing/2014/main" id="{40959C31-E3F2-4E31-BEA2-E9885A8E304E}"/>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61">
              <a:extLst>
                <a:ext uri="{FF2B5EF4-FFF2-40B4-BE49-F238E27FC236}">
                  <a16:creationId xmlns:a16="http://schemas.microsoft.com/office/drawing/2014/main" id="{CDCE1CEE-931B-474F-8D57-F987AA6A7947}"/>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2">
              <a:extLst>
                <a:ext uri="{FF2B5EF4-FFF2-40B4-BE49-F238E27FC236}">
                  <a16:creationId xmlns:a16="http://schemas.microsoft.com/office/drawing/2014/main" id="{E7A290E8-FA14-46FF-8BE7-D61E35E67839}"/>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3">
              <a:extLst>
                <a:ext uri="{FF2B5EF4-FFF2-40B4-BE49-F238E27FC236}">
                  <a16:creationId xmlns:a16="http://schemas.microsoft.com/office/drawing/2014/main" id="{EF7B06BE-CB5F-4062-9651-7769ED9A7E7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4">
              <a:extLst>
                <a:ext uri="{FF2B5EF4-FFF2-40B4-BE49-F238E27FC236}">
                  <a16:creationId xmlns:a16="http://schemas.microsoft.com/office/drawing/2014/main" id="{BEB158CE-EF42-4A81-8CFF-C7D926EDEDDE}"/>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5">
              <a:extLst>
                <a:ext uri="{FF2B5EF4-FFF2-40B4-BE49-F238E27FC236}">
                  <a16:creationId xmlns:a16="http://schemas.microsoft.com/office/drawing/2014/main" id="{5299EE40-A1D5-4DBE-8ABD-49751519C809}"/>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6">
              <a:extLst>
                <a:ext uri="{FF2B5EF4-FFF2-40B4-BE49-F238E27FC236}">
                  <a16:creationId xmlns:a16="http://schemas.microsoft.com/office/drawing/2014/main" id="{38BE2284-6E8B-4D38-AE9C-1F1DC387B23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7">
              <a:extLst>
                <a:ext uri="{FF2B5EF4-FFF2-40B4-BE49-F238E27FC236}">
                  <a16:creationId xmlns:a16="http://schemas.microsoft.com/office/drawing/2014/main" id="{4791E4FD-E1B8-44D7-9F55-A39A7AE37437}"/>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8">
              <a:extLst>
                <a:ext uri="{FF2B5EF4-FFF2-40B4-BE49-F238E27FC236}">
                  <a16:creationId xmlns:a16="http://schemas.microsoft.com/office/drawing/2014/main" id="{1CA48ABE-824E-48B9-85E6-AABCF1AE32F5}"/>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9">
              <a:extLst>
                <a:ext uri="{FF2B5EF4-FFF2-40B4-BE49-F238E27FC236}">
                  <a16:creationId xmlns:a16="http://schemas.microsoft.com/office/drawing/2014/main" id="{2735E64E-1689-4375-8CF4-EA500984245E}"/>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70">
              <a:extLst>
                <a:ext uri="{FF2B5EF4-FFF2-40B4-BE49-F238E27FC236}">
                  <a16:creationId xmlns:a16="http://schemas.microsoft.com/office/drawing/2014/main" id="{6AF4958C-356A-4CAE-AFE6-CDAF2B552AB6}"/>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71">
              <a:extLst>
                <a:ext uri="{FF2B5EF4-FFF2-40B4-BE49-F238E27FC236}">
                  <a16:creationId xmlns:a16="http://schemas.microsoft.com/office/drawing/2014/main" id="{57D714D3-D74E-4DED-BB88-E5AF297B792E}"/>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2">
              <a:extLst>
                <a:ext uri="{FF2B5EF4-FFF2-40B4-BE49-F238E27FC236}">
                  <a16:creationId xmlns:a16="http://schemas.microsoft.com/office/drawing/2014/main" id="{FDB925CE-D1D6-41D2-8225-353838DCFED5}"/>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3">
              <a:extLst>
                <a:ext uri="{FF2B5EF4-FFF2-40B4-BE49-F238E27FC236}">
                  <a16:creationId xmlns:a16="http://schemas.microsoft.com/office/drawing/2014/main" id="{62205ED0-62D3-4E4D-99D6-175302643138}"/>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4">
              <a:extLst>
                <a:ext uri="{FF2B5EF4-FFF2-40B4-BE49-F238E27FC236}">
                  <a16:creationId xmlns:a16="http://schemas.microsoft.com/office/drawing/2014/main" id="{A8A9E43E-8411-4037-8FA9-2BF393B1AE0C}"/>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5">
              <a:extLst>
                <a:ext uri="{FF2B5EF4-FFF2-40B4-BE49-F238E27FC236}">
                  <a16:creationId xmlns:a16="http://schemas.microsoft.com/office/drawing/2014/main" id="{BFE8C1E8-4FA2-488F-8874-FF5CB04B0C5A}"/>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6">
              <a:extLst>
                <a:ext uri="{FF2B5EF4-FFF2-40B4-BE49-F238E27FC236}">
                  <a16:creationId xmlns:a16="http://schemas.microsoft.com/office/drawing/2014/main" id="{072D6C33-583C-4A8D-BBA7-B7167AB9EBF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7">
              <a:extLst>
                <a:ext uri="{FF2B5EF4-FFF2-40B4-BE49-F238E27FC236}">
                  <a16:creationId xmlns:a16="http://schemas.microsoft.com/office/drawing/2014/main" id="{C827DF1B-FE4B-41FF-94A2-F0FEA43412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8">
              <a:extLst>
                <a:ext uri="{FF2B5EF4-FFF2-40B4-BE49-F238E27FC236}">
                  <a16:creationId xmlns:a16="http://schemas.microsoft.com/office/drawing/2014/main" id="{836E7E8C-4FA0-4004-A753-78B6DCCE3AD4}"/>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9">
              <a:extLst>
                <a:ext uri="{FF2B5EF4-FFF2-40B4-BE49-F238E27FC236}">
                  <a16:creationId xmlns:a16="http://schemas.microsoft.com/office/drawing/2014/main" id="{F73C3BBE-4EE9-4AA8-91A3-7B3BC51FC7F3}"/>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80">
              <a:extLst>
                <a:ext uri="{FF2B5EF4-FFF2-40B4-BE49-F238E27FC236}">
                  <a16:creationId xmlns:a16="http://schemas.microsoft.com/office/drawing/2014/main" id="{7F8EF6FD-7D95-4AD0-9959-4B45B50EADC4}"/>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1">
              <a:extLst>
                <a:ext uri="{FF2B5EF4-FFF2-40B4-BE49-F238E27FC236}">
                  <a16:creationId xmlns:a16="http://schemas.microsoft.com/office/drawing/2014/main" id="{C27A99AA-9AD7-44BA-9D29-598C59FBE9D2}"/>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2">
              <a:extLst>
                <a:ext uri="{FF2B5EF4-FFF2-40B4-BE49-F238E27FC236}">
                  <a16:creationId xmlns:a16="http://schemas.microsoft.com/office/drawing/2014/main" id="{81BDEF41-91F0-4E2E-93C7-16504E4D6B4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3">
              <a:extLst>
                <a:ext uri="{FF2B5EF4-FFF2-40B4-BE49-F238E27FC236}">
                  <a16:creationId xmlns:a16="http://schemas.microsoft.com/office/drawing/2014/main" id="{0486A92B-72A3-4BA2-B89A-61E6C2C4EC50}"/>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4">
              <a:extLst>
                <a:ext uri="{FF2B5EF4-FFF2-40B4-BE49-F238E27FC236}">
                  <a16:creationId xmlns:a16="http://schemas.microsoft.com/office/drawing/2014/main" id="{B99482A5-28C3-4868-A5EA-D9CF053D52A3}"/>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5">
              <a:extLst>
                <a:ext uri="{FF2B5EF4-FFF2-40B4-BE49-F238E27FC236}">
                  <a16:creationId xmlns:a16="http://schemas.microsoft.com/office/drawing/2014/main" id="{021D0191-D309-43E9-A196-DDDC8A0F1BCE}"/>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6">
              <a:extLst>
                <a:ext uri="{FF2B5EF4-FFF2-40B4-BE49-F238E27FC236}">
                  <a16:creationId xmlns:a16="http://schemas.microsoft.com/office/drawing/2014/main" id="{FE15AD43-84BA-4F3F-8F21-1FB290A6D814}"/>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7">
              <a:extLst>
                <a:ext uri="{FF2B5EF4-FFF2-40B4-BE49-F238E27FC236}">
                  <a16:creationId xmlns:a16="http://schemas.microsoft.com/office/drawing/2014/main" id="{AC052230-614D-463F-B575-089C5821B81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8">
              <a:extLst>
                <a:ext uri="{FF2B5EF4-FFF2-40B4-BE49-F238E27FC236}">
                  <a16:creationId xmlns:a16="http://schemas.microsoft.com/office/drawing/2014/main" id="{82DD15D1-6150-4FAE-BB6C-8673DE42448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9">
              <a:extLst>
                <a:ext uri="{FF2B5EF4-FFF2-40B4-BE49-F238E27FC236}">
                  <a16:creationId xmlns:a16="http://schemas.microsoft.com/office/drawing/2014/main" id="{6F0BA737-E35B-46E6-9441-6E206FA6CBB7}"/>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0">
              <a:extLst>
                <a:ext uri="{FF2B5EF4-FFF2-40B4-BE49-F238E27FC236}">
                  <a16:creationId xmlns:a16="http://schemas.microsoft.com/office/drawing/2014/main" id="{C779CFF4-13C0-4DB3-A0DC-C2F6201F828E}"/>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1">
              <a:extLst>
                <a:ext uri="{FF2B5EF4-FFF2-40B4-BE49-F238E27FC236}">
                  <a16:creationId xmlns:a16="http://schemas.microsoft.com/office/drawing/2014/main" id="{542A23EF-04B3-489C-AE8D-432F8D0B32C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2">
              <a:extLst>
                <a:ext uri="{FF2B5EF4-FFF2-40B4-BE49-F238E27FC236}">
                  <a16:creationId xmlns:a16="http://schemas.microsoft.com/office/drawing/2014/main" id="{923A8064-192C-4BE1-B10F-CDB28C778A0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93">
              <a:extLst>
                <a:ext uri="{FF2B5EF4-FFF2-40B4-BE49-F238E27FC236}">
                  <a16:creationId xmlns:a16="http://schemas.microsoft.com/office/drawing/2014/main" id="{20D5846C-D127-466B-92BD-834ECA76EAC8}"/>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4">
              <a:extLst>
                <a:ext uri="{FF2B5EF4-FFF2-40B4-BE49-F238E27FC236}">
                  <a16:creationId xmlns:a16="http://schemas.microsoft.com/office/drawing/2014/main" id="{7E6C7051-25F5-4404-B9C4-B20CE23F197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5">
              <a:extLst>
                <a:ext uri="{FF2B5EF4-FFF2-40B4-BE49-F238E27FC236}">
                  <a16:creationId xmlns:a16="http://schemas.microsoft.com/office/drawing/2014/main" id="{266914D7-D9F6-457C-8B9F-FD4A0061D2EC}"/>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6">
              <a:extLst>
                <a:ext uri="{FF2B5EF4-FFF2-40B4-BE49-F238E27FC236}">
                  <a16:creationId xmlns:a16="http://schemas.microsoft.com/office/drawing/2014/main" id="{71F05E34-13FB-44AF-A73B-9019D836FA6E}"/>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7">
              <a:extLst>
                <a:ext uri="{FF2B5EF4-FFF2-40B4-BE49-F238E27FC236}">
                  <a16:creationId xmlns:a16="http://schemas.microsoft.com/office/drawing/2014/main" id="{11A8129B-5842-4B74-A7E0-AD6FDB7B5271}"/>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8">
              <a:extLst>
                <a:ext uri="{FF2B5EF4-FFF2-40B4-BE49-F238E27FC236}">
                  <a16:creationId xmlns:a16="http://schemas.microsoft.com/office/drawing/2014/main" id="{E997D97E-7C8E-41E6-A005-3ED658B1AFE2}"/>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9">
              <a:extLst>
                <a:ext uri="{FF2B5EF4-FFF2-40B4-BE49-F238E27FC236}">
                  <a16:creationId xmlns:a16="http://schemas.microsoft.com/office/drawing/2014/main" id="{472FBD8C-A626-4FFD-9B5B-7E8473D68B3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00">
              <a:extLst>
                <a:ext uri="{FF2B5EF4-FFF2-40B4-BE49-F238E27FC236}">
                  <a16:creationId xmlns:a16="http://schemas.microsoft.com/office/drawing/2014/main" id="{FE1D1352-B2B1-4200-B21E-F5F06330029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1">
              <a:extLst>
                <a:ext uri="{FF2B5EF4-FFF2-40B4-BE49-F238E27FC236}">
                  <a16:creationId xmlns:a16="http://schemas.microsoft.com/office/drawing/2014/main" id="{005BA8E3-EAC9-40F3-B665-1A5276DD5942}"/>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02">
              <a:extLst>
                <a:ext uri="{FF2B5EF4-FFF2-40B4-BE49-F238E27FC236}">
                  <a16:creationId xmlns:a16="http://schemas.microsoft.com/office/drawing/2014/main" id="{B61CDA53-519C-4B7F-AA1F-D725E124AB6D}"/>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03">
              <a:extLst>
                <a:ext uri="{FF2B5EF4-FFF2-40B4-BE49-F238E27FC236}">
                  <a16:creationId xmlns:a16="http://schemas.microsoft.com/office/drawing/2014/main" id="{93E36DB7-C167-475B-A4AC-6009FA02E4BF}"/>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4">
              <a:extLst>
                <a:ext uri="{FF2B5EF4-FFF2-40B4-BE49-F238E27FC236}">
                  <a16:creationId xmlns:a16="http://schemas.microsoft.com/office/drawing/2014/main" id="{B831C27F-E587-48E3-932A-F93495938FA9}"/>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5">
              <a:extLst>
                <a:ext uri="{FF2B5EF4-FFF2-40B4-BE49-F238E27FC236}">
                  <a16:creationId xmlns:a16="http://schemas.microsoft.com/office/drawing/2014/main" id="{86CAD74F-56AF-4CFA-972D-DF1A850F81D5}"/>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6">
              <a:extLst>
                <a:ext uri="{FF2B5EF4-FFF2-40B4-BE49-F238E27FC236}">
                  <a16:creationId xmlns:a16="http://schemas.microsoft.com/office/drawing/2014/main" id="{AEF684F2-492E-4689-963A-EEDA68BE9F18}"/>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7">
              <a:extLst>
                <a:ext uri="{FF2B5EF4-FFF2-40B4-BE49-F238E27FC236}">
                  <a16:creationId xmlns:a16="http://schemas.microsoft.com/office/drawing/2014/main" id="{A7ED3433-1206-4B70-9A87-144655BEBDD7}"/>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8">
              <a:extLst>
                <a:ext uri="{FF2B5EF4-FFF2-40B4-BE49-F238E27FC236}">
                  <a16:creationId xmlns:a16="http://schemas.microsoft.com/office/drawing/2014/main" id="{69E66D96-FD52-44EA-9445-AD7A3049E189}"/>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9">
              <a:extLst>
                <a:ext uri="{FF2B5EF4-FFF2-40B4-BE49-F238E27FC236}">
                  <a16:creationId xmlns:a16="http://schemas.microsoft.com/office/drawing/2014/main" id="{C97C677C-C368-4CC6-AFBA-BA0AA7D7321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10">
              <a:extLst>
                <a:ext uri="{FF2B5EF4-FFF2-40B4-BE49-F238E27FC236}">
                  <a16:creationId xmlns:a16="http://schemas.microsoft.com/office/drawing/2014/main" id="{72BC5002-605F-40A4-911D-7AA554AD956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1">
              <a:extLst>
                <a:ext uri="{FF2B5EF4-FFF2-40B4-BE49-F238E27FC236}">
                  <a16:creationId xmlns:a16="http://schemas.microsoft.com/office/drawing/2014/main" id="{521603A7-E454-4F6A-B195-F7D8B492147E}"/>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12">
              <a:extLst>
                <a:ext uri="{FF2B5EF4-FFF2-40B4-BE49-F238E27FC236}">
                  <a16:creationId xmlns:a16="http://schemas.microsoft.com/office/drawing/2014/main" id="{24C0A90F-051D-423D-8D99-12A8F2BBBF28}"/>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3">
              <a:extLst>
                <a:ext uri="{FF2B5EF4-FFF2-40B4-BE49-F238E27FC236}">
                  <a16:creationId xmlns:a16="http://schemas.microsoft.com/office/drawing/2014/main" id="{7FDF73BD-8DA3-4F41-90E8-447AB81E5A4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4">
              <a:extLst>
                <a:ext uri="{FF2B5EF4-FFF2-40B4-BE49-F238E27FC236}">
                  <a16:creationId xmlns:a16="http://schemas.microsoft.com/office/drawing/2014/main" id="{B7A2B604-09DE-4AD6-96D0-7751AC1A2F4C}"/>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148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pic>
        <p:nvPicPr>
          <p:cNvPr id="111" name="Picture 110">
            <a:extLst>
              <a:ext uri="{FF2B5EF4-FFF2-40B4-BE49-F238E27FC236}">
                <a16:creationId xmlns:a16="http://schemas.microsoft.com/office/drawing/2014/main" id="{4F69FAE7-F2E6-42F2-95A7-EF163B67406E}"/>
              </a:ext>
            </a:extLst>
          </p:cNvPr>
          <p:cNvPicPr>
            <a:picLocks noChangeAspect="1"/>
          </p:cNvPicPr>
          <p:nvPr/>
        </p:nvPicPr>
        <p:blipFill>
          <a:blip r:embed="rId3"/>
          <a:stretch>
            <a:fillRect/>
          </a:stretch>
        </p:blipFill>
        <p:spPr>
          <a:xfrm>
            <a:off x="4255230" y="1911301"/>
            <a:ext cx="6779563" cy="2802443"/>
          </a:xfrm>
          <a:prstGeom prst="rect">
            <a:avLst/>
          </a:prstGeom>
        </p:spPr>
      </p:pic>
    </p:spTree>
    <p:extLst>
      <p:ext uri="{BB962C8B-B14F-4D97-AF65-F5344CB8AC3E}">
        <p14:creationId xmlns:p14="http://schemas.microsoft.com/office/powerpoint/2010/main" val="247925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4654455"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pic>
        <p:nvPicPr>
          <p:cNvPr id="6" name="Picture 5">
            <a:extLst>
              <a:ext uri="{FF2B5EF4-FFF2-40B4-BE49-F238E27FC236}">
                <a16:creationId xmlns:a16="http://schemas.microsoft.com/office/drawing/2014/main" id="{502AA31C-F753-4666-82FF-46058CDDAB6B}"/>
              </a:ext>
            </a:extLst>
          </p:cNvPr>
          <p:cNvPicPr>
            <a:picLocks noChangeAspect="1"/>
          </p:cNvPicPr>
          <p:nvPr/>
        </p:nvPicPr>
        <p:blipFill>
          <a:blip r:embed="rId3"/>
          <a:stretch>
            <a:fillRect/>
          </a:stretch>
        </p:blipFill>
        <p:spPr>
          <a:xfrm>
            <a:off x="3973880" y="1670561"/>
            <a:ext cx="6936927" cy="4077788"/>
          </a:xfrm>
          <a:prstGeom prst="rect">
            <a:avLst/>
          </a:prstGeom>
        </p:spPr>
      </p:pic>
    </p:spTree>
    <p:extLst>
      <p:ext uri="{BB962C8B-B14F-4D97-AF65-F5344CB8AC3E}">
        <p14:creationId xmlns:p14="http://schemas.microsoft.com/office/powerpoint/2010/main" val="25444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pic>
        <p:nvPicPr>
          <p:cNvPr id="7" name="Picture 6">
            <a:extLst>
              <a:ext uri="{FF2B5EF4-FFF2-40B4-BE49-F238E27FC236}">
                <a16:creationId xmlns:a16="http://schemas.microsoft.com/office/drawing/2014/main" id="{900C8E44-292E-423D-AC96-CF209D49AE47}"/>
              </a:ext>
            </a:extLst>
          </p:cNvPr>
          <p:cNvPicPr>
            <a:picLocks noChangeAspect="1"/>
          </p:cNvPicPr>
          <p:nvPr/>
        </p:nvPicPr>
        <p:blipFill>
          <a:blip r:embed="rId3"/>
          <a:stretch>
            <a:fillRect/>
          </a:stretch>
        </p:blipFill>
        <p:spPr>
          <a:xfrm>
            <a:off x="3983259" y="1709173"/>
            <a:ext cx="6931155" cy="3699738"/>
          </a:xfrm>
          <a:prstGeom prst="rect">
            <a:avLst/>
          </a:prstGeom>
        </p:spPr>
      </p:pic>
      <p:sp>
        <p:nvSpPr>
          <p:cNvPr id="8" name="TextBox 7">
            <a:extLst>
              <a:ext uri="{FF2B5EF4-FFF2-40B4-BE49-F238E27FC236}">
                <a16:creationId xmlns:a16="http://schemas.microsoft.com/office/drawing/2014/main" id="{BF53C3A1-06C6-4238-B2AD-E021BDBE8C0A}"/>
              </a:ext>
            </a:extLst>
          </p:cNvPr>
          <p:cNvSpPr txBox="1"/>
          <p:nvPr/>
        </p:nvSpPr>
        <p:spPr>
          <a:xfrm>
            <a:off x="5099369" y="5947125"/>
            <a:ext cx="6229892"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3-party scenario;</a:t>
            </a:r>
          </a:p>
          <a:p>
            <a:r>
              <a:rPr lang="en-US" sz="2400" dirty="0">
                <a:solidFill>
                  <a:schemeClr val="bg1">
                    <a:lumMod val="50000"/>
                  </a:schemeClr>
                </a:solidFill>
                <a:latin typeface="Segoe Print" panose="02000600000000000000" pitchFamily="2" charset="0"/>
              </a:rPr>
              <a:t>client is </a:t>
            </a:r>
            <a:r>
              <a:rPr lang="en-US" sz="2400" b="1" dirty="0">
                <a:solidFill>
                  <a:schemeClr val="bg1">
                    <a:lumMod val="50000"/>
                  </a:schemeClr>
                </a:solidFill>
                <a:latin typeface="Segoe Print" panose="02000600000000000000" pitchFamily="2" charset="0"/>
              </a:rPr>
              <a:t>authorized</a:t>
            </a:r>
            <a:r>
              <a:rPr lang="en-US" sz="2400" dirty="0">
                <a:solidFill>
                  <a:schemeClr val="bg1">
                    <a:lumMod val="50000"/>
                  </a:schemeClr>
                </a:solidFill>
                <a:latin typeface="Segoe Print" panose="02000600000000000000" pitchFamily="2" charset="0"/>
              </a:rPr>
              <a:t>, not </a:t>
            </a:r>
            <a:r>
              <a:rPr lang="en-US" sz="2400" b="1" dirty="0">
                <a:solidFill>
                  <a:schemeClr val="bg1">
                    <a:lumMod val="50000"/>
                  </a:schemeClr>
                </a:solidFill>
                <a:latin typeface="Segoe Print" panose="02000600000000000000" pitchFamily="2" charset="0"/>
              </a:rPr>
              <a:t>authenticated</a:t>
            </a:r>
          </a:p>
        </p:txBody>
      </p:sp>
    </p:spTree>
    <p:extLst>
      <p:ext uri="{BB962C8B-B14F-4D97-AF65-F5344CB8AC3E}">
        <p14:creationId xmlns:p14="http://schemas.microsoft.com/office/powerpoint/2010/main" val="88368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0" y="0"/>
            <a:ext cx="5382376" cy="676369"/>
          </a:xfrm>
          <a:prstGeom prst="rect">
            <a:avLst/>
          </a:prstGeom>
        </p:spPr>
      </p:pic>
      <p:pic>
        <p:nvPicPr>
          <p:cNvPr id="7" name="Picture 6"/>
          <p:cNvPicPr>
            <a:picLocks noChangeAspect="1"/>
          </p:cNvPicPr>
          <p:nvPr/>
        </p:nvPicPr>
        <p:blipFill>
          <a:blip r:embed="rId4"/>
          <a:stretch>
            <a:fillRect/>
          </a:stretch>
        </p:blipFill>
        <p:spPr>
          <a:xfrm>
            <a:off x="1762703" y="676369"/>
            <a:ext cx="8966029" cy="6181631"/>
          </a:xfrm>
          <a:prstGeom prst="rect">
            <a:avLst/>
          </a:prstGeom>
        </p:spPr>
      </p:pic>
      <p:pic>
        <p:nvPicPr>
          <p:cNvPr id="2" name="Picture 1"/>
          <p:cNvPicPr>
            <a:picLocks noChangeAspect="1"/>
          </p:cNvPicPr>
          <p:nvPr/>
        </p:nvPicPr>
        <p:blipFill>
          <a:blip r:embed="rId5"/>
          <a:stretch>
            <a:fillRect/>
          </a:stretch>
        </p:blipFill>
        <p:spPr>
          <a:xfrm>
            <a:off x="1314450" y="2811514"/>
            <a:ext cx="10338785" cy="4046486"/>
          </a:xfrm>
          <a:prstGeom prst="rect">
            <a:avLst/>
          </a:prstGeom>
        </p:spPr>
      </p:pic>
      <p:pic>
        <p:nvPicPr>
          <p:cNvPr id="4" name="Picture 3"/>
          <p:cNvPicPr>
            <a:picLocks noChangeAspect="1"/>
          </p:cNvPicPr>
          <p:nvPr/>
        </p:nvPicPr>
        <p:blipFill>
          <a:blip r:embed="rId5"/>
          <a:stretch>
            <a:fillRect/>
          </a:stretch>
        </p:blipFill>
        <p:spPr>
          <a:xfrm>
            <a:off x="7585482" y="2678943"/>
            <a:ext cx="855663" cy="228600"/>
          </a:xfrm>
          <a:prstGeom prst="rect">
            <a:avLst/>
          </a:prstGeom>
        </p:spPr>
      </p:pic>
      <p:pic>
        <p:nvPicPr>
          <p:cNvPr id="8" name="Picture 2" descr="Image result for facebook oau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482" y="3003572"/>
            <a:ext cx="3619500" cy="235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148267"/>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1026" name="Picture 2" descr="Image result for facebook oau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227"/>
            <a:ext cx="10304379" cy="670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96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0" y="0"/>
            <a:ext cx="5382376" cy="676369"/>
          </a:xfrm>
          <a:prstGeom prst="rect">
            <a:avLst/>
          </a:prstGeom>
        </p:spPr>
      </p:pic>
      <p:pic>
        <p:nvPicPr>
          <p:cNvPr id="7" name="Picture 6"/>
          <p:cNvPicPr>
            <a:picLocks noChangeAspect="1"/>
          </p:cNvPicPr>
          <p:nvPr/>
        </p:nvPicPr>
        <p:blipFill>
          <a:blip r:embed="rId4"/>
          <a:stretch>
            <a:fillRect/>
          </a:stretch>
        </p:blipFill>
        <p:spPr>
          <a:xfrm>
            <a:off x="1762703" y="676369"/>
            <a:ext cx="8966029" cy="6181631"/>
          </a:xfrm>
          <a:prstGeom prst="rect">
            <a:avLst/>
          </a:prstGeom>
        </p:spPr>
      </p:pic>
    </p:spTree>
    <p:extLst>
      <p:ext uri="{BB962C8B-B14F-4D97-AF65-F5344CB8AC3E}">
        <p14:creationId xmlns:p14="http://schemas.microsoft.com/office/powerpoint/2010/main" val="310384500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1.0</a:t>
            </a:r>
          </a:p>
        </p:txBody>
      </p:sp>
      <p:sp>
        <p:nvSpPr>
          <p:cNvPr id="10" name="Content Placeholder 2">
            <a:extLst>
              <a:ext uri="{FF2B5EF4-FFF2-40B4-BE49-F238E27FC236}">
                <a16:creationId xmlns:a16="http://schemas.microsoft.com/office/drawing/2014/main" id="{482905A9-4B59-4597-8869-7E939BBB79BD}"/>
              </a:ext>
            </a:extLst>
          </p:cNvPr>
          <p:cNvSpPr txBox="1">
            <a:spLocks/>
          </p:cNvSpPr>
          <p:nvPr/>
        </p:nvSpPr>
        <p:spPr>
          <a:xfrm>
            <a:off x="3703205" y="1911620"/>
            <a:ext cx="8350250" cy="40087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Uses signed requests (</a:t>
            </a:r>
            <a:r>
              <a:rPr lang="en-US" sz="2400" i="1" dirty="0">
                <a:solidFill>
                  <a:srgbClr val="333F50"/>
                </a:solidFill>
              </a:rPr>
              <a:t>TLS not required / integrity guaranteed</a:t>
            </a:r>
            <a:r>
              <a:rPr lang="en-US" sz="3200" dirty="0">
                <a:solidFill>
                  <a:srgbClr val="333F50"/>
                </a:solidFill>
              </a:rPr>
              <a:t>)</a:t>
            </a:r>
          </a:p>
          <a:p>
            <a:endParaRPr lang="en-US" sz="3200" dirty="0">
              <a:solidFill>
                <a:srgbClr val="333F50"/>
              </a:solidFill>
            </a:endParaRPr>
          </a:p>
          <a:p>
            <a:r>
              <a:rPr lang="en-US" sz="3200" dirty="0">
                <a:solidFill>
                  <a:srgbClr val="333F50"/>
                </a:solidFill>
              </a:rPr>
              <a:t>Best with web-based clients </a:t>
            </a:r>
          </a:p>
          <a:p>
            <a:endParaRPr lang="en-US" sz="3200" dirty="0">
              <a:solidFill>
                <a:srgbClr val="333F50"/>
              </a:solidFill>
            </a:endParaRPr>
          </a:p>
          <a:p>
            <a:r>
              <a:rPr lang="en-US" sz="3200" dirty="0">
                <a:solidFill>
                  <a:srgbClr val="333F50"/>
                </a:solidFill>
              </a:rPr>
              <a:t>Complex to implement – use libraries!</a:t>
            </a:r>
          </a:p>
        </p:txBody>
      </p:sp>
    </p:spTree>
    <p:extLst>
      <p:ext uri="{BB962C8B-B14F-4D97-AF65-F5344CB8AC3E}">
        <p14:creationId xmlns:p14="http://schemas.microsoft.com/office/powerpoint/2010/main" val="217910765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a:t>
            </a:r>
          </a:p>
        </p:txBody>
      </p:sp>
      <p:sp>
        <p:nvSpPr>
          <p:cNvPr id="6" name="Content Placeholder 2">
            <a:extLst>
              <a:ext uri="{FF2B5EF4-FFF2-40B4-BE49-F238E27FC236}">
                <a16:creationId xmlns:a16="http://schemas.microsoft.com/office/drawing/2014/main" id="{415261BA-5F51-4219-B899-E9D1A59C975C}"/>
              </a:ext>
            </a:extLst>
          </p:cNvPr>
          <p:cNvSpPr txBox="1">
            <a:spLocks/>
          </p:cNvSpPr>
          <p:nvPr/>
        </p:nvSpPr>
        <p:spPr>
          <a:xfrm>
            <a:off x="3703205" y="1894687"/>
            <a:ext cx="8350250" cy="2925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No HMAC signatures == simpler to implement</a:t>
            </a:r>
          </a:p>
          <a:p>
            <a:endParaRPr lang="en-US" sz="3200" dirty="0">
              <a:solidFill>
                <a:srgbClr val="333F50"/>
              </a:solidFill>
            </a:endParaRPr>
          </a:p>
          <a:p>
            <a:r>
              <a:rPr lang="en-US" sz="3200" dirty="0">
                <a:solidFill>
                  <a:srgbClr val="333F50"/>
                </a:solidFill>
              </a:rPr>
              <a:t>Better support for enterprise &amp; non-web clients</a:t>
            </a:r>
          </a:p>
          <a:p>
            <a:endParaRPr lang="en-US" sz="3200" dirty="0">
              <a:solidFill>
                <a:srgbClr val="333F50"/>
              </a:solidFill>
            </a:endParaRPr>
          </a:p>
          <a:p>
            <a:r>
              <a:rPr lang="en-US" sz="3200" dirty="0">
                <a:solidFill>
                  <a:srgbClr val="333F50"/>
                </a:solidFill>
              </a:rPr>
              <a:t>Not backwards compatible with 1.0/1.0a</a:t>
            </a:r>
          </a:p>
        </p:txBody>
      </p:sp>
    </p:spTree>
    <p:extLst>
      <p:ext uri="{BB962C8B-B14F-4D97-AF65-F5344CB8AC3E}">
        <p14:creationId xmlns:p14="http://schemas.microsoft.com/office/powerpoint/2010/main" val="1559357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 drawbacks</a:t>
            </a:r>
            <a:endParaRPr lang="en-US" sz="3200" dirty="0">
              <a:solidFill>
                <a:srgbClr val="333F50"/>
              </a:solidFill>
            </a:endParaRPr>
          </a:p>
        </p:txBody>
      </p:sp>
      <p:sp>
        <p:nvSpPr>
          <p:cNvPr id="7" name="Content Placeholder 2">
            <a:extLst>
              <a:ext uri="{FF2B5EF4-FFF2-40B4-BE49-F238E27FC236}">
                <a16:creationId xmlns:a16="http://schemas.microsoft.com/office/drawing/2014/main" id="{6F75D827-DDC8-49DF-815A-B319D0D8A83C}"/>
              </a:ext>
            </a:extLst>
          </p:cNvPr>
          <p:cNvSpPr txBox="1">
            <a:spLocks/>
          </p:cNvSpPr>
          <p:nvPr/>
        </p:nvSpPr>
        <p:spPr>
          <a:xfrm>
            <a:off x="3703205" y="1911620"/>
            <a:ext cx="8350250" cy="34042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OAuth 2.0 is a </a:t>
            </a:r>
            <a:r>
              <a:rPr lang="en-US" sz="3200" b="1" dirty="0">
                <a:solidFill>
                  <a:srgbClr val="333F50"/>
                </a:solidFill>
              </a:rPr>
              <a:t>framework</a:t>
            </a:r>
            <a:r>
              <a:rPr lang="en-US" sz="3200" dirty="0">
                <a:solidFill>
                  <a:srgbClr val="333F50"/>
                </a:solidFill>
              </a:rPr>
              <a:t>, not a </a:t>
            </a:r>
            <a:r>
              <a:rPr lang="en-US" sz="3200" b="1" dirty="0">
                <a:solidFill>
                  <a:srgbClr val="333F50"/>
                </a:solidFill>
              </a:rPr>
              <a:t>protocol</a:t>
            </a:r>
            <a:r>
              <a:rPr lang="en-US" sz="3200" dirty="0">
                <a:solidFill>
                  <a:srgbClr val="333F50"/>
                </a:solidFill>
              </a:rPr>
              <a:t>; less interoperable than 1.0a</a:t>
            </a:r>
          </a:p>
          <a:p>
            <a:endParaRPr lang="en-US" sz="3200" dirty="0">
              <a:solidFill>
                <a:srgbClr val="333F50"/>
              </a:solidFill>
            </a:endParaRPr>
          </a:p>
        </p:txBody>
      </p:sp>
    </p:spTree>
    <p:extLst>
      <p:ext uri="{BB962C8B-B14F-4D97-AF65-F5344CB8AC3E}">
        <p14:creationId xmlns:p14="http://schemas.microsoft.com/office/powerpoint/2010/main" val="3350076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 drawbacks</a:t>
            </a:r>
            <a:endParaRPr lang="en-US" sz="3200" dirty="0">
              <a:solidFill>
                <a:srgbClr val="333F50"/>
              </a:solidFill>
            </a:endParaRPr>
          </a:p>
        </p:txBody>
      </p:sp>
      <p:sp>
        <p:nvSpPr>
          <p:cNvPr id="8" name="TextBox 7">
            <a:extLst>
              <a:ext uri="{FF2B5EF4-FFF2-40B4-BE49-F238E27FC236}">
                <a16:creationId xmlns:a16="http://schemas.microsoft.com/office/drawing/2014/main" id="{CC10968D-2358-42AC-886C-111BAF849A3C}"/>
              </a:ext>
            </a:extLst>
          </p:cNvPr>
          <p:cNvSpPr txBox="1"/>
          <p:nvPr/>
        </p:nvSpPr>
        <p:spPr>
          <a:xfrm>
            <a:off x="3703205" y="1115014"/>
            <a:ext cx="8350250" cy="5170646"/>
          </a:xfrm>
          <a:prstGeom prst="rect">
            <a:avLst/>
          </a:prstGeom>
          <a:noFill/>
          <a:ln>
            <a:solidFill>
              <a:schemeClr val="accent1"/>
            </a:solidFill>
            <a:prstDash val="sysDash"/>
          </a:ln>
        </p:spPr>
        <p:txBody>
          <a:bodyPr wrap="square" rtlCol="0">
            <a:spAutoFit/>
          </a:bodyPr>
          <a:lstStyle/>
          <a:p>
            <a:endParaRPr lang="en-US" b="1" dirty="0"/>
          </a:p>
          <a:p>
            <a:pPr lvl="1"/>
            <a:r>
              <a:rPr lang="en-US" sz="3200" dirty="0">
                <a:solidFill>
                  <a:srgbClr val="333F50"/>
                </a:solidFill>
              </a:rPr>
              <a:t>“When compared with OAuth 1.0, the 2.0 specification is </a:t>
            </a:r>
            <a:r>
              <a:rPr lang="en-US" sz="3200" b="1" dirty="0">
                <a:solidFill>
                  <a:srgbClr val="333F50"/>
                </a:solidFill>
              </a:rPr>
              <a:t>more complex</a:t>
            </a:r>
            <a:r>
              <a:rPr lang="en-US" sz="3200" dirty="0">
                <a:solidFill>
                  <a:srgbClr val="333F50"/>
                </a:solidFill>
              </a:rPr>
              <a:t>, </a:t>
            </a:r>
            <a:r>
              <a:rPr lang="en-US" sz="3200" b="1" dirty="0">
                <a:solidFill>
                  <a:srgbClr val="333F50"/>
                </a:solidFill>
              </a:rPr>
              <a:t>less interoperable</a:t>
            </a:r>
            <a:r>
              <a:rPr lang="en-US" sz="3200" dirty="0">
                <a:solidFill>
                  <a:srgbClr val="333F50"/>
                </a:solidFill>
              </a:rPr>
              <a:t>, </a:t>
            </a:r>
            <a:r>
              <a:rPr lang="en-US" sz="3200" b="1" dirty="0">
                <a:solidFill>
                  <a:srgbClr val="333F50"/>
                </a:solidFill>
              </a:rPr>
              <a:t>less useful</a:t>
            </a:r>
            <a:r>
              <a:rPr lang="en-US" sz="3200" dirty="0">
                <a:solidFill>
                  <a:srgbClr val="333F50"/>
                </a:solidFill>
              </a:rPr>
              <a:t>, </a:t>
            </a:r>
            <a:r>
              <a:rPr lang="en-US" sz="3200" b="1" dirty="0">
                <a:solidFill>
                  <a:srgbClr val="333F50"/>
                </a:solidFill>
              </a:rPr>
              <a:t>more incomplete</a:t>
            </a:r>
            <a:r>
              <a:rPr lang="en-US" sz="3200" dirty="0">
                <a:solidFill>
                  <a:srgbClr val="333F50"/>
                </a:solidFill>
              </a:rPr>
              <a:t> and, most importantly, </a:t>
            </a:r>
            <a:r>
              <a:rPr lang="en-US" sz="3200" b="1" dirty="0">
                <a:solidFill>
                  <a:srgbClr val="333F50"/>
                </a:solidFill>
              </a:rPr>
              <a:t>less secure</a:t>
            </a:r>
            <a:r>
              <a:rPr lang="en-US" sz="3200" dirty="0">
                <a:solidFill>
                  <a:srgbClr val="333F50"/>
                </a:solidFill>
              </a:rPr>
              <a:t>.”</a:t>
            </a:r>
          </a:p>
          <a:p>
            <a:endParaRPr lang="en-US" sz="3200" dirty="0">
              <a:solidFill>
                <a:srgbClr val="333F50"/>
              </a:solidFill>
            </a:endParaRPr>
          </a:p>
          <a:p>
            <a:r>
              <a:rPr lang="en-US" sz="3200" dirty="0">
                <a:solidFill>
                  <a:srgbClr val="333F50"/>
                </a:solidFill>
              </a:rPr>
              <a:t>Eran Hammer, former lead author of OAuth working group</a:t>
            </a:r>
          </a:p>
          <a:p>
            <a:endParaRPr lang="en-US" sz="3200" dirty="0"/>
          </a:p>
          <a:p>
            <a:r>
              <a:rPr lang="en-US" sz="2800" u="sng" dirty="0">
                <a:hlinkClick r:id="rId3"/>
              </a:rPr>
              <a:t>http://hueniverse.com/2012/07/26/oauth-2-0-and-the-road-to-hell/</a:t>
            </a:r>
            <a:endParaRPr lang="en-US" sz="2800" dirty="0"/>
          </a:p>
        </p:txBody>
      </p:sp>
    </p:spTree>
    <p:extLst>
      <p:ext uri="{BB962C8B-B14F-4D97-AF65-F5344CB8AC3E}">
        <p14:creationId xmlns:p14="http://schemas.microsoft.com/office/powerpoint/2010/main" val="2034323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 drawbacks</a:t>
            </a:r>
            <a:endParaRPr lang="en-US" sz="3200" dirty="0">
              <a:solidFill>
                <a:srgbClr val="333F50"/>
              </a:solidFill>
            </a:endParaRPr>
          </a:p>
        </p:txBody>
      </p:sp>
      <p:sp>
        <p:nvSpPr>
          <p:cNvPr id="6" name="TextBox 5">
            <a:extLst>
              <a:ext uri="{FF2B5EF4-FFF2-40B4-BE49-F238E27FC236}">
                <a16:creationId xmlns:a16="http://schemas.microsoft.com/office/drawing/2014/main" id="{D5F37F8B-DF4E-4FD8-83AA-7F10A464DB74}"/>
              </a:ext>
            </a:extLst>
          </p:cNvPr>
          <p:cNvSpPr txBox="1"/>
          <p:nvPr/>
        </p:nvSpPr>
        <p:spPr>
          <a:xfrm>
            <a:off x="3703205" y="1151603"/>
            <a:ext cx="8350250" cy="5509200"/>
          </a:xfrm>
          <a:prstGeom prst="rect">
            <a:avLst/>
          </a:prstGeom>
          <a:noFill/>
          <a:ln>
            <a:solidFill>
              <a:schemeClr val="accent1"/>
            </a:solidFill>
            <a:prstDash val="sysDash"/>
          </a:ln>
        </p:spPr>
        <p:txBody>
          <a:bodyPr wrap="square" rtlCol="0">
            <a:spAutoFit/>
          </a:bodyPr>
          <a:lstStyle/>
          <a:p>
            <a:pPr lvl="1"/>
            <a:endParaRPr lang="en-US" sz="1600" dirty="0">
              <a:solidFill>
                <a:srgbClr val="333F50"/>
              </a:solidFill>
            </a:endParaRPr>
          </a:p>
          <a:p>
            <a:pPr lvl="1"/>
            <a:r>
              <a:rPr lang="en-US" sz="3200" dirty="0">
                <a:solidFill>
                  <a:srgbClr val="333F50"/>
                </a:solidFill>
              </a:rPr>
              <a:t>“If you consider yourself a security expert, use 2.0 after careful examination of its features. If you are not an expert, </a:t>
            </a:r>
            <a:r>
              <a:rPr lang="en-US" sz="3200" b="1" dirty="0">
                <a:solidFill>
                  <a:srgbClr val="333F50"/>
                </a:solidFill>
              </a:rPr>
              <a:t>copy an implementation you trust… or make sure you have security experts on site to figure it out</a:t>
            </a:r>
            <a:r>
              <a:rPr lang="en-US" sz="3200" dirty="0">
                <a:solidFill>
                  <a:srgbClr val="333F50"/>
                </a:solidFill>
              </a:rPr>
              <a:t>.”</a:t>
            </a:r>
          </a:p>
          <a:p>
            <a:endParaRPr lang="en-US" sz="3200" dirty="0">
              <a:solidFill>
                <a:srgbClr val="333F50"/>
              </a:solidFill>
            </a:endParaRPr>
          </a:p>
          <a:p>
            <a:r>
              <a:rPr lang="en-US" sz="3200" dirty="0">
                <a:solidFill>
                  <a:srgbClr val="333F50"/>
                </a:solidFill>
              </a:rPr>
              <a:t>Eran Hammer, former lead author of OAuth working group</a:t>
            </a:r>
          </a:p>
          <a:p>
            <a:endParaRPr lang="en-US" sz="2400" dirty="0"/>
          </a:p>
          <a:p>
            <a:r>
              <a:rPr lang="en-US" sz="2800" u="sng" dirty="0">
                <a:hlinkClick r:id="rId3"/>
              </a:rPr>
              <a:t>http://hueniverse.com/2012/07/26/oauth-2-0-and-the-road-to-hell/</a:t>
            </a:r>
            <a:endParaRPr lang="en-US" sz="2800" dirty="0"/>
          </a:p>
        </p:txBody>
      </p:sp>
    </p:spTree>
    <p:extLst>
      <p:ext uri="{BB962C8B-B14F-4D97-AF65-F5344CB8AC3E}">
        <p14:creationId xmlns:p14="http://schemas.microsoft.com/office/powerpoint/2010/main" val="84136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not “getting started with &lt;foo&gt;”</a:t>
            </a:r>
          </a:p>
        </p:txBody>
      </p:sp>
      <p:sp>
        <p:nvSpPr>
          <p:cNvPr id="110" name="Thought Bubble: Cloud 109">
            <a:extLst>
              <a:ext uri="{FF2B5EF4-FFF2-40B4-BE49-F238E27FC236}">
                <a16:creationId xmlns:a16="http://schemas.microsoft.com/office/drawing/2014/main" id="{41D92EA6-EA5C-4F57-B4E4-375197C77298}"/>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15D0FA9A-2090-4E6B-B340-1F26CBC8E7BF}"/>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pic>
        <p:nvPicPr>
          <p:cNvPr id="11" name="Picture 10">
            <a:extLst>
              <a:ext uri="{FF2B5EF4-FFF2-40B4-BE49-F238E27FC236}">
                <a16:creationId xmlns:a16="http://schemas.microsoft.com/office/drawing/2014/main" id="{84D8F99E-410E-4215-B724-B0AADB0EE16C}"/>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0825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0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8" name="Title 1">
            <a:extLst>
              <a:ext uri="{FF2B5EF4-FFF2-40B4-BE49-F238E27FC236}">
                <a16:creationId xmlns:a16="http://schemas.microsoft.com/office/drawing/2014/main" id="{3F586E53-81A2-4420-8F45-6D88B8E419EE}"/>
              </a:ext>
            </a:extLst>
          </p:cNvPr>
          <p:cNvSpPr>
            <a:spLocks noGrp="1"/>
          </p:cNvSpPr>
          <p:nvPr>
            <p:ph type="title"/>
          </p:nvPr>
        </p:nvSpPr>
        <p:spPr>
          <a:xfrm>
            <a:off x="3766088" y="2045776"/>
            <a:ext cx="8245098" cy="1782305"/>
          </a:xfrm>
        </p:spPr>
        <p:txBody>
          <a:bodyPr>
            <a:noAutofit/>
          </a:bodyPr>
          <a:lstStyle/>
          <a:p>
            <a:pPr algn="ctr"/>
            <a:r>
              <a:rPr lang="en-US" sz="3600" dirty="0"/>
              <a:t>OAuth is not an </a:t>
            </a:r>
            <a:r>
              <a:rPr lang="en-US" sz="3600" b="1" dirty="0"/>
              <a:t>authentication</a:t>
            </a:r>
            <a:r>
              <a:rPr lang="en-US" sz="3600" dirty="0"/>
              <a:t> protocol!</a:t>
            </a:r>
          </a:p>
        </p:txBody>
      </p:sp>
    </p:spTree>
    <p:extLst>
      <p:ext uri="{BB962C8B-B14F-4D97-AF65-F5344CB8AC3E}">
        <p14:creationId xmlns:p14="http://schemas.microsoft.com/office/powerpoint/2010/main" val="403241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9" name="Picture 8">
            <a:extLst>
              <a:ext uri="{FF2B5EF4-FFF2-40B4-BE49-F238E27FC236}">
                <a16:creationId xmlns:a16="http://schemas.microsoft.com/office/drawing/2014/main" id="{5545BBCD-F8CB-4185-BCAE-EAEF95DB27F3}"/>
              </a:ext>
            </a:extLst>
          </p:cNvPr>
          <p:cNvPicPr>
            <a:picLocks noChangeAspect="1"/>
          </p:cNvPicPr>
          <p:nvPr/>
        </p:nvPicPr>
        <p:blipFill>
          <a:blip r:embed="rId3"/>
          <a:stretch>
            <a:fillRect/>
          </a:stretch>
        </p:blipFill>
        <p:spPr>
          <a:xfrm>
            <a:off x="4696512" y="1365415"/>
            <a:ext cx="6363636" cy="5156739"/>
          </a:xfrm>
          <a:prstGeom prst="rect">
            <a:avLst/>
          </a:prstGeom>
        </p:spPr>
      </p:pic>
    </p:spTree>
    <p:extLst>
      <p:ext uri="{BB962C8B-B14F-4D97-AF65-F5344CB8AC3E}">
        <p14:creationId xmlns:p14="http://schemas.microsoft.com/office/powerpoint/2010/main" val="201412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7" name="Picture 6">
            <a:extLst>
              <a:ext uri="{FF2B5EF4-FFF2-40B4-BE49-F238E27FC236}">
                <a16:creationId xmlns:a16="http://schemas.microsoft.com/office/drawing/2014/main" id="{5DFC95C3-0F4B-4D1B-8B4B-078FC80CB7CE}"/>
              </a:ext>
            </a:extLst>
          </p:cNvPr>
          <p:cNvPicPr>
            <a:picLocks noChangeAspect="1"/>
          </p:cNvPicPr>
          <p:nvPr/>
        </p:nvPicPr>
        <p:blipFill>
          <a:blip r:embed="rId3"/>
          <a:stretch>
            <a:fillRect/>
          </a:stretch>
        </p:blipFill>
        <p:spPr>
          <a:xfrm>
            <a:off x="4418265" y="1513592"/>
            <a:ext cx="6920130" cy="4872530"/>
          </a:xfrm>
          <a:prstGeom prst="rect">
            <a:avLst/>
          </a:prstGeom>
        </p:spPr>
      </p:pic>
    </p:spTree>
    <p:extLst>
      <p:ext uri="{BB962C8B-B14F-4D97-AF65-F5344CB8AC3E}">
        <p14:creationId xmlns:p14="http://schemas.microsoft.com/office/powerpoint/2010/main" val="75001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8" name="Picture 7">
            <a:extLst>
              <a:ext uri="{FF2B5EF4-FFF2-40B4-BE49-F238E27FC236}">
                <a16:creationId xmlns:a16="http://schemas.microsoft.com/office/drawing/2014/main" id="{33C44EAD-D0CC-4A6C-8E4E-1881BA9A6ECE}"/>
              </a:ext>
            </a:extLst>
          </p:cNvPr>
          <p:cNvPicPr>
            <a:picLocks noChangeAspect="1"/>
          </p:cNvPicPr>
          <p:nvPr/>
        </p:nvPicPr>
        <p:blipFill>
          <a:blip r:embed="rId3"/>
          <a:stretch>
            <a:fillRect/>
          </a:stretch>
        </p:blipFill>
        <p:spPr>
          <a:xfrm>
            <a:off x="4180251" y="2213856"/>
            <a:ext cx="7396157" cy="4308298"/>
          </a:xfrm>
          <a:prstGeom prst="rect">
            <a:avLst/>
          </a:prstGeom>
        </p:spPr>
      </p:pic>
    </p:spTree>
    <p:extLst>
      <p:ext uri="{BB962C8B-B14F-4D97-AF65-F5344CB8AC3E}">
        <p14:creationId xmlns:p14="http://schemas.microsoft.com/office/powerpoint/2010/main" val="325226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7" name="Picture 6">
            <a:extLst>
              <a:ext uri="{FF2B5EF4-FFF2-40B4-BE49-F238E27FC236}">
                <a16:creationId xmlns:a16="http://schemas.microsoft.com/office/drawing/2014/main" id="{25CC22CD-C071-4645-8F60-D39DC4AEDDD8}"/>
              </a:ext>
            </a:extLst>
          </p:cNvPr>
          <p:cNvPicPr>
            <a:picLocks noChangeAspect="1"/>
          </p:cNvPicPr>
          <p:nvPr/>
        </p:nvPicPr>
        <p:blipFill>
          <a:blip r:embed="rId3"/>
          <a:stretch>
            <a:fillRect/>
          </a:stretch>
        </p:blipFill>
        <p:spPr>
          <a:xfrm>
            <a:off x="3936569" y="1864419"/>
            <a:ext cx="7336708" cy="4636686"/>
          </a:xfrm>
          <a:prstGeom prst="rect">
            <a:avLst/>
          </a:prstGeom>
        </p:spPr>
      </p:pic>
    </p:spTree>
    <p:extLst>
      <p:ext uri="{BB962C8B-B14F-4D97-AF65-F5344CB8AC3E}">
        <p14:creationId xmlns:p14="http://schemas.microsoft.com/office/powerpoint/2010/main" val="128156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sp>
        <p:nvSpPr>
          <p:cNvPr id="8" name="Content Placeholder 2">
            <a:extLst>
              <a:ext uri="{FF2B5EF4-FFF2-40B4-BE49-F238E27FC236}">
                <a16:creationId xmlns:a16="http://schemas.microsoft.com/office/drawing/2014/main" id="{848D7932-D64C-403D-872A-0B46456B85F1}"/>
              </a:ext>
            </a:extLst>
          </p:cNvPr>
          <p:cNvSpPr txBox="1">
            <a:spLocks/>
          </p:cNvSpPr>
          <p:nvPr/>
        </p:nvSpPr>
        <p:spPr>
          <a:xfrm>
            <a:off x="3703205" y="1911620"/>
            <a:ext cx="8350250" cy="27843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Access Token != authentication</a:t>
            </a:r>
          </a:p>
          <a:p>
            <a:endParaRPr lang="en-US" sz="3200" dirty="0">
              <a:solidFill>
                <a:srgbClr val="333F50"/>
              </a:solidFill>
            </a:endParaRPr>
          </a:p>
          <a:p>
            <a:r>
              <a:rPr lang="en-US" sz="3200" dirty="0">
                <a:solidFill>
                  <a:srgbClr val="333F50"/>
                </a:solidFill>
              </a:rPr>
              <a:t>DO NOT use resource authorization as proof of authentication</a:t>
            </a:r>
          </a:p>
          <a:p>
            <a:endParaRPr lang="en-US" sz="3200" dirty="0">
              <a:solidFill>
                <a:srgbClr val="333F50"/>
              </a:solidFill>
            </a:endParaRPr>
          </a:p>
        </p:txBody>
      </p:sp>
    </p:spTree>
    <p:extLst>
      <p:ext uri="{BB962C8B-B14F-4D97-AF65-F5344CB8AC3E}">
        <p14:creationId xmlns:p14="http://schemas.microsoft.com/office/powerpoint/2010/main" val="2991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u="sng"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OIDC is an </a:t>
            </a:r>
            <a:r>
              <a:rPr lang="en-US" sz="3200" b="1" dirty="0">
                <a:solidFill>
                  <a:srgbClr val="333F50"/>
                </a:solidFill>
              </a:rPr>
              <a:t>identity layer on top of OAuth 2.0</a:t>
            </a:r>
            <a:endParaRPr lang="en-US" sz="3200" dirty="0">
              <a:solidFill>
                <a:srgbClr val="333F50"/>
              </a:solidFill>
            </a:endParaRPr>
          </a:p>
        </p:txBody>
      </p:sp>
      <p:sp>
        <p:nvSpPr>
          <p:cNvPr id="7" name="Content Placeholder 2">
            <a:extLst>
              <a:ext uri="{FF2B5EF4-FFF2-40B4-BE49-F238E27FC236}">
                <a16:creationId xmlns:a16="http://schemas.microsoft.com/office/drawing/2014/main" id="{02712A7B-FB7B-4727-97DC-12B42A42FC46}"/>
              </a:ext>
            </a:extLst>
          </p:cNvPr>
          <p:cNvSpPr txBox="1">
            <a:spLocks/>
          </p:cNvSpPr>
          <p:nvPr/>
        </p:nvSpPr>
        <p:spPr>
          <a:xfrm>
            <a:off x="3703205" y="1911620"/>
            <a:ext cx="8350250" cy="424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Adds standard tokens to the OAuth "black box"</a:t>
            </a:r>
          </a:p>
          <a:p>
            <a:pPr lvl="1"/>
            <a:r>
              <a:rPr lang="en-US" sz="3200" dirty="0">
                <a:solidFill>
                  <a:srgbClr val="333F50"/>
                </a:solidFill>
              </a:rPr>
              <a:t>ID Tokens – gives authentication data to client</a:t>
            </a:r>
          </a:p>
          <a:p>
            <a:pPr lvl="1"/>
            <a:r>
              <a:rPr lang="en-US" sz="3200" dirty="0">
                <a:solidFill>
                  <a:srgbClr val="333F50"/>
                </a:solidFill>
              </a:rPr>
              <a:t>Audience restrictions</a:t>
            </a:r>
          </a:p>
          <a:p>
            <a:endParaRPr lang="en-US" sz="3200" dirty="0">
              <a:solidFill>
                <a:srgbClr val="333F50"/>
              </a:solidFill>
            </a:endParaRPr>
          </a:p>
          <a:p>
            <a:r>
              <a:rPr lang="en-US" sz="3200" dirty="0">
                <a:solidFill>
                  <a:srgbClr val="333F50"/>
                </a:solidFill>
              </a:rPr>
              <a:t>Enables authentication against </a:t>
            </a:r>
            <a:r>
              <a:rPr lang="en-US" sz="3200" b="1" dirty="0">
                <a:solidFill>
                  <a:srgbClr val="333F50"/>
                </a:solidFill>
              </a:rPr>
              <a:t>3</a:t>
            </a:r>
            <a:r>
              <a:rPr lang="en-US" sz="3200" b="1" baseline="30000" dirty="0">
                <a:solidFill>
                  <a:srgbClr val="333F50"/>
                </a:solidFill>
              </a:rPr>
              <a:t>rd</a:t>
            </a:r>
            <a:r>
              <a:rPr lang="en-US" sz="3200" b="1" dirty="0">
                <a:solidFill>
                  <a:srgbClr val="333F50"/>
                </a:solidFill>
              </a:rPr>
              <a:t> party identity providers</a:t>
            </a:r>
            <a:endParaRPr lang="en-US" sz="3200" dirty="0">
              <a:solidFill>
                <a:srgbClr val="333F50"/>
              </a:solidFill>
            </a:endParaRPr>
          </a:p>
        </p:txBody>
      </p:sp>
    </p:spTree>
    <p:extLst>
      <p:ext uri="{BB962C8B-B14F-4D97-AF65-F5344CB8AC3E}">
        <p14:creationId xmlns:p14="http://schemas.microsoft.com/office/powerpoint/2010/main" val="2588451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u="sng" dirty="0">
                <a:solidFill>
                  <a:schemeClr val="bg1"/>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Cognito is a </a:t>
            </a:r>
            <a:r>
              <a:rPr lang="en-US" sz="3200" b="1" dirty="0">
                <a:solidFill>
                  <a:srgbClr val="333F50"/>
                </a:solidFill>
              </a:rPr>
              <a:t>hosted OpenID Connect</a:t>
            </a:r>
            <a:r>
              <a:rPr lang="en-US" sz="3200" dirty="0">
                <a:solidFill>
                  <a:srgbClr val="333F50"/>
                </a:solidFill>
              </a:rPr>
              <a:t> system</a:t>
            </a:r>
            <a:endParaRPr lang="en-US" sz="3200" b="1" dirty="0">
              <a:solidFill>
                <a:srgbClr val="333F50"/>
              </a:solidFill>
            </a:endParaRPr>
          </a:p>
        </p:txBody>
      </p:sp>
      <p:sp>
        <p:nvSpPr>
          <p:cNvPr id="7" name="Content Placeholder 2">
            <a:extLst>
              <a:ext uri="{FF2B5EF4-FFF2-40B4-BE49-F238E27FC236}">
                <a16:creationId xmlns:a16="http://schemas.microsoft.com/office/drawing/2014/main" id="{A77012FA-C936-4214-B24E-F903E0D858AF}"/>
              </a:ext>
            </a:extLst>
          </p:cNvPr>
          <p:cNvSpPr txBox="1">
            <a:spLocks/>
          </p:cNvSpPr>
          <p:nvPr/>
        </p:nvSpPr>
        <p:spPr>
          <a:xfrm>
            <a:off x="3703205" y="1911620"/>
            <a:ext cx="8350250" cy="424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Managed OIDC implementation via AWS</a:t>
            </a:r>
          </a:p>
          <a:p>
            <a:endParaRPr lang="en-US" sz="3200" dirty="0">
              <a:solidFill>
                <a:srgbClr val="333F50"/>
              </a:solidFill>
            </a:endParaRPr>
          </a:p>
          <a:p>
            <a:r>
              <a:rPr lang="en-US" sz="3200" dirty="0">
                <a:solidFill>
                  <a:srgbClr val="333F50"/>
                </a:solidFill>
              </a:rPr>
              <a:t>Can authenticate against AWS accounts, or 3</a:t>
            </a:r>
            <a:r>
              <a:rPr lang="en-US" sz="3200" baseline="30000" dirty="0">
                <a:solidFill>
                  <a:srgbClr val="333F50"/>
                </a:solidFill>
              </a:rPr>
              <a:t>rd</a:t>
            </a:r>
            <a:r>
              <a:rPr lang="en-US" sz="3200" dirty="0">
                <a:solidFill>
                  <a:srgbClr val="333F50"/>
                </a:solidFill>
              </a:rPr>
              <a:t> party identity providers (Google, Facebook…)</a:t>
            </a:r>
            <a:br>
              <a:rPr lang="en-US" sz="3200" dirty="0">
                <a:solidFill>
                  <a:srgbClr val="333F50"/>
                </a:solidFill>
              </a:rPr>
            </a:br>
            <a:endParaRPr lang="en-US" sz="3200" dirty="0">
              <a:solidFill>
                <a:srgbClr val="333F50"/>
              </a:solidFill>
            </a:endParaRPr>
          </a:p>
          <a:p>
            <a:r>
              <a:rPr lang="en-US" sz="3200" dirty="0">
                <a:solidFill>
                  <a:srgbClr val="333F50"/>
                </a:solidFill>
              </a:rPr>
              <a:t>Hosted UI, or roll-your-own</a:t>
            </a:r>
          </a:p>
          <a:p>
            <a:endParaRPr lang="en-US" sz="3200" dirty="0">
              <a:solidFill>
                <a:srgbClr val="333F50"/>
              </a:solidFill>
            </a:endParaRPr>
          </a:p>
          <a:p>
            <a:r>
              <a:rPr lang="en-US" sz="3200" dirty="0">
                <a:solidFill>
                  <a:srgbClr val="333F50"/>
                </a:solidFill>
              </a:rPr>
              <a:t>Super duper easy in .NET Core</a:t>
            </a:r>
          </a:p>
        </p:txBody>
      </p:sp>
    </p:spTree>
    <p:extLst>
      <p:ext uri="{BB962C8B-B14F-4D97-AF65-F5344CB8AC3E}">
        <p14:creationId xmlns:p14="http://schemas.microsoft.com/office/powerpoint/2010/main" val="4262540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u="sng" dirty="0">
                <a:solidFill>
                  <a:schemeClr val="bg1"/>
                </a:solidFill>
                <a:latin typeface="Corbel" panose="020B0503020204020204" pitchFamily="34" charset="0"/>
              </a:rPr>
              <a:t>OpenID Connect</a:t>
            </a:r>
          </a:p>
          <a:p>
            <a:r>
              <a:rPr lang="en-US" sz="3600" u="sng" dirty="0">
                <a:solidFill>
                  <a:schemeClr val="bg1"/>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TextBox 6">
            <a:extLst>
              <a:ext uri="{FF2B5EF4-FFF2-40B4-BE49-F238E27FC236}">
                <a16:creationId xmlns:a16="http://schemas.microsoft.com/office/drawing/2014/main" id="{DFABE2CF-3DF3-4B02-9D31-E2768BDE865D}"/>
              </a:ext>
            </a:extLst>
          </p:cNvPr>
          <p:cNvSpPr txBox="1"/>
          <p:nvPr/>
        </p:nvSpPr>
        <p:spPr>
          <a:xfrm>
            <a:off x="4118275" y="3720822"/>
            <a:ext cx="7619109"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2.0 is a broad spec for </a:t>
            </a:r>
            <a:r>
              <a:rPr lang="en-US" sz="2400" b="1" dirty="0">
                <a:solidFill>
                  <a:srgbClr val="FD7D00"/>
                </a:solidFill>
                <a:latin typeface="Segoe Print" panose="02000600000000000000" pitchFamily="2" charset="0"/>
              </a:rPr>
              <a:t>authorization</a:t>
            </a:r>
            <a:r>
              <a:rPr lang="en-US" sz="2400" dirty="0">
                <a:solidFill>
                  <a:srgbClr val="FD7D00"/>
                </a:solidFill>
                <a:latin typeface="Segoe Print" panose="02000600000000000000" pitchFamily="2" charset="0"/>
              </a:rPr>
              <a:t>;</a:t>
            </a:r>
          </a:p>
          <a:p>
            <a:r>
              <a:rPr lang="en-US" sz="2400" dirty="0">
                <a:solidFill>
                  <a:srgbClr val="FD7D00"/>
                </a:solidFill>
                <a:latin typeface="Segoe Print" panose="02000600000000000000" pitchFamily="2" charset="0"/>
              </a:rPr>
              <a:t>OpenID Connect is a detailed spec for </a:t>
            </a:r>
            <a:r>
              <a:rPr lang="en-US" sz="2400" b="1" dirty="0">
                <a:solidFill>
                  <a:srgbClr val="FD7D00"/>
                </a:solidFill>
                <a:latin typeface="Segoe Print" panose="02000600000000000000" pitchFamily="2" charset="0"/>
              </a:rPr>
              <a:t>identity</a:t>
            </a:r>
            <a:r>
              <a:rPr lang="en-US" sz="2400" dirty="0">
                <a:solidFill>
                  <a:srgbClr val="FD7D00"/>
                </a:solidFill>
                <a:latin typeface="Segoe Print" panose="02000600000000000000" pitchFamily="2" charset="0"/>
              </a:rPr>
              <a:t>;</a:t>
            </a:r>
          </a:p>
          <a:p>
            <a:r>
              <a:rPr lang="en-US" sz="2400" dirty="0">
                <a:solidFill>
                  <a:srgbClr val="FD7D00"/>
                </a:solidFill>
                <a:latin typeface="Segoe Print" panose="02000600000000000000" pitchFamily="2" charset="0"/>
              </a:rPr>
              <a:t>Cognito is a managed OIDC implementation</a:t>
            </a:r>
            <a:endParaRPr lang="en-US" dirty="0">
              <a:solidFill>
                <a:srgbClr val="FD7D00"/>
              </a:solidFill>
              <a:latin typeface="Segoe Print" panose="02000600000000000000" pitchFamily="2" charset="0"/>
            </a:endParaRPr>
          </a:p>
        </p:txBody>
      </p:sp>
      <p:sp>
        <p:nvSpPr>
          <p:cNvPr id="8" name="Right Bracket 7">
            <a:extLst>
              <a:ext uri="{FF2B5EF4-FFF2-40B4-BE49-F238E27FC236}">
                <a16:creationId xmlns:a16="http://schemas.microsoft.com/office/drawing/2014/main" id="{46F16A69-2170-4992-8E38-437174757462}"/>
              </a:ext>
            </a:extLst>
          </p:cNvPr>
          <p:cNvSpPr/>
          <p:nvPr/>
        </p:nvSpPr>
        <p:spPr>
          <a:xfrm>
            <a:off x="3712706" y="3310557"/>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104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u="sng"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DB6319CD-F9DA-498F-920A-600FF18C679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Security Assertion Markup Language</a:t>
            </a:r>
            <a:endParaRPr lang="en-US" sz="3200" b="1" dirty="0">
              <a:solidFill>
                <a:srgbClr val="333F50"/>
              </a:solidFill>
            </a:endParaRPr>
          </a:p>
        </p:txBody>
      </p:sp>
      <p:sp>
        <p:nvSpPr>
          <p:cNvPr id="9" name="Content Placeholder 2">
            <a:extLst>
              <a:ext uri="{FF2B5EF4-FFF2-40B4-BE49-F238E27FC236}">
                <a16:creationId xmlns:a16="http://schemas.microsoft.com/office/drawing/2014/main" id="{AC7ED5B5-56F8-457B-B919-822630BFF99E}"/>
              </a:ext>
            </a:extLst>
          </p:cNvPr>
          <p:cNvSpPr txBox="1">
            <a:spLocks/>
          </p:cNvSpPr>
          <p:nvPr/>
        </p:nvSpPr>
        <p:spPr>
          <a:xfrm>
            <a:off x="3703205" y="1911620"/>
            <a:ext cx="8350250" cy="424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Basically the same as JWT, but using SOAP and XML instead of JSON over HTTP</a:t>
            </a:r>
          </a:p>
          <a:p>
            <a:endParaRPr lang="en-US" sz="3200" dirty="0">
              <a:solidFill>
                <a:srgbClr val="333F50"/>
              </a:solidFill>
            </a:endParaRPr>
          </a:p>
          <a:p>
            <a:r>
              <a:rPr lang="en-US" sz="3200" dirty="0">
                <a:solidFill>
                  <a:srgbClr val="333F50"/>
                </a:solidFill>
              </a:rPr>
              <a:t>Commonly used for enterprise single-sign-on</a:t>
            </a:r>
          </a:p>
        </p:txBody>
      </p:sp>
    </p:spTree>
    <p:extLst>
      <p:ext uri="{BB962C8B-B14F-4D97-AF65-F5344CB8AC3E}">
        <p14:creationId xmlns:p14="http://schemas.microsoft.com/office/powerpoint/2010/main" val="26874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“understand your options”</a:t>
            </a:r>
          </a:p>
        </p:txBody>
      </p:sp>
      <p:pic>
        <p:nvPicPr>
          <p:cNvPr id="215" name="Picture 214">
            <a:extLst>
              <a:ext uri="{FF2B5EF4-FFF2-40B4-BE49-F238E27FC236}">
                <a16:creationId xmlns:a16="http://schemas.microsoft.com/office/drawing/2014/main" id="{1D585F0A-C6ED-4CF6-8024-3009F0B46D6E}"/>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11" name="Speech Bubble: Rectangle with Corners Rounded 10">
            <a:extLst>
              <a:ext uri="{FF2B5EF4-FFF2-40B4-BE49-F238E27FC236}">
                <a16:creationId xmlns:a16="http://schemas.microsoft.com/office/drawing/2014/main" id="{EC53542C-74F6-4ABF-9F34-159E7E7BE921}"/>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how OAuth relates to API keys…</a:t>
            </a:r>
          </a:p>
        </p:txBody>
      </p:sp>
    </p:spTree>
    <p:extLst>
      <p:ext uri="{BB962C8B-B14F-4D97-AF65-F5344CB8AC3E}">
        <p14:creationId xmlns:p14="http://schemas.microsoft.com/office/powerpoint/2010/main" val="474559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u="sng" dirty="0">
                <a:solidFill>
                  <a:schemeClr val="bg1"/>
                </a:solidFill>
                <a:latin typeface="Corbel" panose="020B0503020204020204" pitchFamily="34" charset="0"/>
              </a:rPr>
              <a:t>WS-Security</a:t>
            </a:r>
          </a:p>
        </p:txBody>
      </p:sp>
      <p:sp>
        <p:nvSpPr>
          <p:cNvPr id="6" name="Title">
            <a:extLst>
              <a:ext uri="{FF2B5EF4-FFF2-40B4-BE49-F238E27FC236}">
                <a16:creationId xmlns:a16="http://schemas.microsoft.com/office/drawing/2014/main" id="{DB6319CD-F9DA-498F-920A-600FF18C679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WS-Security</a:t>
            </a:r>
            <a:endParaRPr lang="en-US" sz="3200" b="1" dirty="0">
              <a:solidFill>
                <a:srgbClr val="333F50"/>
              </a:solidFill>
            </a:endParaRPr>
          </a:p>
        </p:txBody>
      </p:sp>
      <p:pic>
        <p:nvPicPr>
          <p:cNvPr id="2" name="Picture 1">
            <a:extLst>
              <a:ext uri="{FF2B5EF4-FFF2-40B4-BE49-F238E27FC236}">
                <a16:creationId xmlns:a16="http://schemas.microsoft.com/office/drawing/2014/main" id="{EF0E79D2-56EA-4155-AA49-8FD21766816A}"/>
              </a:ext>
            </a:extLst>
          </p:cNvPr>
          <p:cNvPicPr>
            <a:picLocks noChangeAspect="1"/>
          </p:cNvPicPr>
          <p:nvPr/>
        </p:nvPicPr>
        <p:blipFill>
          <a:blip r:embed="rId3"/>
          <a:stretch>
            <a:fillRect/>
          </a:stretch>
        </p:blipFill>
        <p:spPr>
          <a:xfrm>
            <a:off x="4543606" y="1653404"/>
            <a:ext cx="6669447" cy="4668612"/>
          </a:xfrm>
          <a:prstGeom prst="rect">
            <a:avLst/>
          </a:prstGeom>
        </p:spPr>
      </p:pic>
    </p:spTree>
    <p:extLst>
      <p:ext uri="{BB962C8B-B14F-4D97-AF65-F5344CB8AC3E}">
        <p14:creationId xmlns:p14="http://schemas.microsoft.com/office/powerpoint/2010/main" val="19341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9F9154-34BD-415C-B76D-994E359735D1}"/>
              </a:ext>
            </a:extLst>
          </p:cNvPr>
          <p:cNvSpPr>
            <a:spLocks noGrp="1"/>
          </p:cNvSpPr>
          <p:nvPr>
            <p:ph type="title"/>
          </p:nvPr>
        </p:nvSpPr>
        <p:spPr>
          <a:xfrm>
            <a:off x="0" y="2380192"/>
            <a:ext cx="12192000" cy="1325563"/>
          </a:xfrm>
        </p:spPr>
        <p:txBody>
          <a:bodyPr>
            <a:normAutofit/>
          </a:body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248629706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380192"/>
            <a:ext cx="12192000" cy="1325563"/>
          </a:xfrm>
        </p:spPr>
        <p:txBody>
          <a:bodyPr>
            <a:normAutofit/>
          </a:bodyPr>
          <a:lstStyle/>
          <a:p>
            <a:pPr algn="ctr"/>
            <a:r>
              <a:rPr lang="en-US" sz="4800" dirty="0"/>
              <a:t>So what should </a:t>
            </a:r>
            <a:r>
              <a:rPr lang="en-US" sz="4800" b="1" dirty="0"/>
              <a:t>you</a:t>
            </a:r>
            <a:r>
              <a:rPr lang="en-US" sz="4800" dirty="0"/>
              <a:t> use?</a:t>
            </a:r>
            <a:endParaRPr lang="en-US" sz="4800" b="1" dirty="0"/>
          </a:p>
        </p:txBody>
      </p:sp>
      <p:sp>
        <p:nvSpPr>
          <p:cNvPr id="6" name="Title 1">
            <a:extLst>
              <a:ext uri="{FF2B5EF4-FFF2-40B4-BE49-F238E27FC236}">
                <a16:creationId xmlns:a16="http://schemas.microsoft.com/office/drawing/2014/main" id="{5DD55BB3-094E-4E59-AB33-D1D6193928C0}"/>
              </a:ext>
            </a:extLst>
          </p:cNvPr>
          <p:cNvSpPr txBox="1">
            <a:spLocks/>
          </p:cNvSpPr>
          <p:nvPr/>
        </p:nvSpPr>
        <p:spPr>
          <a:xfrm>
            <a:off x="129362" y="1354476"/>
            <a:ext cx="6455761" cy="486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Intranet logins in an enterprise</a:t>
            </a:r>
            <a:endParaRPr lang="en-US" sz="2800" b="1" dirty="0"/>
          </a:p>
        </p:txBody>
      </p:sp>
      <p:sp>
        <p:nvSpPr>
          <p:cNvPr id="7" name="Title 1">
            <a:extLst>
              <a:ext uri="{FF2B5EF4-FFF2-40B4-BE49-F238E27FC236}">
                <a16:creationId xmlns:a16="http://schemas.microsoft.com/office/drawing/2014/main" id="{4A46E4BF-6440-4EBA-81F8-566E565B7147}"/>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F845AF35-C35C-48DC-A317-F7959068288E}"/>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79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9333" decel="50667" fill="hold" grpId="0" nodeType="withEffect">
                                  <p:stCondLst>
                                    <p:cond delay="0"/>
                                  </p:stCondLst>
                                  <p:childTnLst>
                                    <p:animMotion origin="layout" path="M 0 1.48148E-6 L 0 -0.3463 " pathEditMode="relative" rAng="0" ptsTypes="AA">
                                      <p:cBhvr>
                                        <p:cTn id="6" dur="750" fill="hold"/>
                                        <p:tgtEl>
                                          <p:spTgt spid="2"/>
                                        </p:tgtEl>
                                        <p:attrNameLst>
                                          <p:attrName>ppt_x</p:attrName>
                                          <p:attrName>ppt_y</p:attrName>
                                        </p:attrNameLst>
                                      </p:cBhvr>
                                      <p:rCtr x="0" y="-17315"/>
                                    </p:animMotion>
                                  </p:childTnLst>
                                </p:cTn>
                              </p:par>
                            </p:childTnLst>
                          </p:cTn>
                        </p:par>
                        <p:par>
                          <p:cTn id="7" fill="hold">
                            <p:stCondLst>
                              <p:cond delay="75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315066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3411894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113180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16111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2448859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sp>
        <p:nvSpPr>
          <p:cNvPr id="29" name="Title 1">
            <a:extLst>
              <a:ext uri="{FF2B5EF4-FFF2-40B4-BE49-F238E27FC236}">
                <a16:creationId xmlns:a16="http://schemas.microsoft.com/office/drawing/2014/main" id="{959A86E0-349C-449B-B29C-D4EACA04B774}"/>
              </a:ext>
            </a:extLst>
          </p:cNvPr>
          <p:cNvSpPr txBox="1">
            <a:spLocks/>
          </p:cNvSpPr>
          <p:nvPr/>
        </p:nvSpPr>
        <p:spPr>
          <a:xfrm>
            <a:off x="129362" y="5006332"/>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less fuss</a:t>
            </a:r>
            <a:endParaRPr lang="en-US" sz="2800" b="1" dirty="0"/>
          </a:p>
        </p:txBody>
      </p:sp>
      <p:sp>
        <p:nvSpPr>
          <p:cNvPr id="30" name="Title 1">
            <a:extLst>
              <a:ext uri="{FF2B5EF4-FFF2-40B4-BE49-F238E27FC236}">
                <a16:creationId xmlns:a16="http://schemas.microsoft.com/office/drawing/2014/main" id="{34D57C37-1D7F-42E1-9924-DD38F7E27795}"/>
              </a:ext>
            </a:extLst>
          </p:cNvPr>
          <p:cNvSpPr txBox="1">
            <a:spLocks/>
          </p:cNvSpPr>
          <p:nvPr/>
        </p:nvSpPr>
        <p:spPr>
          <a:xfrm>
            <a:off x="8236819" y="5042539"/>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2.0</a:t>
            </a:r>
            <a:r>
              <a:rPr lang="en-US" sz="2800" dirty="0"/>
              <a:t> </a:t>
            </a:r>
            <a:r>
              <a:rPr lang="en-US" sz="2400" dirty="0"/>
              <a:t>(Bearer Token)</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75E1D2-6957-4E7B-81B6-65111E320DBD}"/>
              </a:ext>
            </a:extLst>
          </p:cNvPr>
          <p:cNvCxnSpPr>
            <a:cxnSpLocks/>
          </p:cNvCxnSpPr>
          <p:nvPr/>
        </p:nvCxnSpPr>
        <p:spPr>
          <a:xfrm>
            <a:off x="6384474" y="5284838"/>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a:t>So what should </a:t>
            </a:r>
            <a:r>
              <a:rPr lang="en-US" sz="4800" b="1"/>
              <a:t>you</a:t>
            </a:r>
            <a:r>
              <a:rPr lang="en-US" sz="4800"/>
              <a:t> use?</a:t>
            </a:r>
            <a:endParaRPr lang="en-US" sz="4800" b="1" dirty="0"/>
          </a:p>
        </p:txBody>
      </p:sp>
    </p:spTree>
    <p:extLst>
      <p:ext uri="{BB962C8B-B14F-4D97-AF65-F5344CB8AC3E}">
        <p14:creationId xmlns:p14="http://schemas.microsoft.com/office/powerpoint/2010/main" val="139707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sp>
        <p:nvSpPr>
          <p:cNvPr id="29" name="Title 1">
            <a:extLst>
              <a:ext uri="{FF2B5EF4-FFF2-40B4-BE49-F238E27FC236}">
                <a16:creationId xmlns:a16="http://schemas.microsoft.com/office/drawing/2014/main" id="{959A86E0-349C-449B-B29C-D4EACA04B774}"/>
              </a:ext>
            </a:extLst>
          </p:cNvPr>
          <p:cNvSpPr txBox="1">
            <a:spLocks/>
          </p:cNvSpPr>
          <p:nvPr/>
        </p:nvSpPr>
        <p:spPr>
          <a:xfrm>
            <a:off x="129362" y="5006332"/>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less fuss</a:t>
            </a:r>
            <a:endParaRPr lang="en-US" sz="2800" b="1" dirty="0"/>
          </a:p>
        </p:txBody>
      </p:sp>
      <p:sp>
        <p:nvSpPr>
          <p:cNvPr id="30" name="Title 1">
            <a:extLst>
              <a:ext uri="{FF2B5EF4-FFF2-40B4-BE49-F238E27FC236}">
                <a16:creationId xmlns:a16="http://schemas.microsoft.com/office/drawing/2014/main" id="{34D57C37-1D7F-42E1-9924-DD38F7E27795}"/>
              </a:ext>
            </a:extLst>
          </p:cNvPr>
          <p:cNvSpPr txBox="1">
            <a:spLocks/>
          </p:cNvSpPr>
          <p:nvPr/>
        </p:nvSpPr>
        <p:spPr>
          <a:xfrm>
            <a:off x="8236819" y="5042539"/>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2.0</a:t>
            </a:r>
            <a:r>
              <a:rPr lang="en-US" sz="2800" dirty="0"/>
              <a:t> </a:t>
            </a:r>
            <a:r>
              <a:rPr lang="en-US" sz="2400" dirty="0"/>
              <a:t>(Bearer Token)</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75E1D2-6957-4E7B-81B6-65111E320DBD}"/>
              </a:ext>
            </a:extLst>
          </p:cNvPr>
          <p:cNvCxnSpPr>
            <a:cxnSpLocks/>
          </p:cNvCxnSpPr>
          <p:nvPr/>
        </p:nvCxnSpPr>
        <p:spPr>
          <a:xfrm>
            <a:off x="6384474" y="5284838"/>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A444CFAA-BBD2-44AB-A7A4-5D547BB54E18}"/>
              </a:ext>
            </a:extLst>
          </p:cNvPr>
          <p:cNvSpPr txBox="1">
            <a:spLocks/>
          </p:cNvSpPr>
          <p:nvPr/>
        </p:nvSpPr>
        <p:spPr>
          <a:xfrm>
            <a:off x="129362" y="5541980"/>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 against 3</a:t>
            </a:r>
            <a:r>
              <a:rPr lang="en-US" sz="2800" baseline="30000" dirty="0"/>
              <a:t>rd</a:t>
            </a:r>
            <a:r>
              <a:rPr lang="en-US" sz="2800" dirty="0"/>
              <a:t> party identity provider</a:t>
            </a:r>
            <a:endParaRPr lang="en-US" sz="2800" b="1" dirty="0"/>
          </a:p>
        </p:txBody>
      </p:sp>
      <p:sp>
        <p:nvSpPr>
          <p:cNvPr id="56" name="Title 1">
            <a:extLst>
              <a:ext uri="{FF2B5EF4-FFF2-40B4-BE49-F238E27FC236}">
                <a16:creationId xmlns:a16="http://schemas.microsoft.com/office/drawing/2014/main" id="{041654C4-B54B-441E-8D7C-372D206D5EB4}"/>
              </a:ext>
            </a:extLst>
          </p:cNvPr>
          <p:cNvSpPr txBox="1">
            <a:spLocks/>
          </p:cNvSpPr>
          <p:nvPr/>
        </p:nvSpPr>
        <p:spPr>
          <a:xfrm>
            <a:off x="8236819" y="5578187"/>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OpenID Connect / Cognito</a:t>
            </a:r>
            <a:endParaRPr lang="en-US" sz="2400" dirty="0"/>
          </a:p>
        </p:txBody>
      </p:sp>
      <p:cxnSp>
        <p:nvCxnSpPr>
          <p:cNvPr id="57" name="Straight Arrow Connector 56">
            <a:extLst>
              <a:ext uri="{FF2B5EF4-FFF2-40B4-BE49-F238E27FC236}">
                <a16:creationId xmlns:a16="http://schemas.microsoft.com/office/drawing/2014/main" id="{5737DC9D-D977-46CE-B872-045CEEA9C2E4}"/>
              </a:ext>
            </a:extLst>
          </p:cNvPr>
          <p:cNvCxnSpPr>
            <a:cxnSpLocks/>
          </p:cNvCxnSpPr>
          <p:nvPr/>
        </p:nvCxnSpPr>
        <p:spPr>
          <a:xfrm>
            <a:off x="6384474" y="5820486"/>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a:t>So what should </a:t>
            </a:r>
            <a:r>
              <a:rPr lang="en-US" sz="4800" b="1"/>
              <a:t>you</a:t>
            </a:r>
            <a:r>
              <a:rPr lang="en-US" sz="4800"/>
              <a:t> use?</a:t>
            </a:r>
            <a:endParaRPr lang="en-US" sz="4800" b="1" dirty="0"/>
          </a:p>
        </p:txBody>
      </p:sp>
    </p:spTree>
    <p:extLst>
      <p:ext uri="{BB962C8B-B14F-4D97-AF65-F5344CB8AC3E}">
        <p14:creationId xmlns:p14="http://schemas.microsoft.com/office/powerpoint/2010/main" val="158875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Identity / Authentication / Authorization</a:t>
            </a:r>
          </a:p>
        </p:txBody>
      </p:sp>
      <p:sp>
        <p:nvSpPr>
          <p:cNvPr id="3" name="Content Placeholder 2"/>
          <p:cNvSpPr>
            <a:spLocks noGrp="1"/>
          </p:cNvSpPr>
          <p:nvPr>
            <p:ph idx="1"/>
          </p:nvPr>
        </p:nvSpPr>
        <p:spPr>
          <a:xfrm>
            <a:off x="838200" y="4057463"/>
            <a:ext cx="11215255" cy="2376588"/>
          </a:xfrm>
        </p:spPr>
        <p:txBody>
          <a:bodyPr>
            <a:noAutofit/>
          </a:bodyPr>
          <a:lstStyle/>
          <a:p>
            <a:r>
              <a:rPr lang="en-US" sz="4000" b="1" dirty="0">
                <a:solidFill>
                  <a:schemeClr val="bg1"/>
                </a:solidFill>
              </a:rPr>
              <a:t>Identity:</a:t>
            </a:r>
            <a:r>
              <a:rPr lang="en-US" sz="4000" dirty="0">
                <a:solidFill>
                  <a:schemeClr val="bg1"/>
                </a:solidFill>
              </a:rPr>
              <a:t> user data</a:t>
            </a:r>
          </a:p>
          <a:p>
            <a:r>
              <a:rPr lang="en-US" sz="4000" b="1" dirty="0">
                <a:solidFill>
                  <a:schemeClr val="bg1"/>
                </a:solidFill>
              </a:rPr>
              <a:t>Authentication:</a:t>
            </a:r>
            <a:r>
              <a:rPr lang="en-US" sz="4000" dirty="0">
                <a:solidFill>
                  <a:schemeClr val="bg1"/>
                </a:solidFill>
              </a:rPr>
              <a:t> which user is this request for?</a:t>
            </a:r>
          </a:p>
          <a:p>
            <a:r>
              <a:rPr lang="en-US" sz="4000" b="1" dirty="0">
                <a:solidFill>
                  <a:schemeClr val="bg1"/>
                </a:solidFill>
              </a:rPr>
              <a:t>Authorization:</a:t>
            </a:r>
            <a:r>
              <a:rPr lang="en-US" sz="4000" dirty="0">
                <a:solidFill>
                  <a:schemeClr val="bg1"/>
                </a:solidFill>
              </a:rPr>
              <a:t> is this request permitted?</a:t>
            </a:r>
            <a:endParaRPr lang="en-US" sz="4000" b="1" dirty="0">
              <a:solidFill>
                <a:schemeClr val="bg1"/>
              </a:solidFill>
            </a:endParaRPr>
          </a:p>
        </p:txBody>
      </p:sp>
      <p:pic>
        <p:nvPicPr>
          <p:cNvPr id="6" name="Picture 5"/>
          <p:cNvPicPr>
            <a:picLocks noChangeAspect="1"/>
          </p:cNvPicPr>
          <p:nvPr/>
        </p:nvPicPr>
        <p:blipFill>
          <a:blip r:embed="rId3"/>
          <a:stretch>
            <a:fillRect/>
          </a:stretch>
        </p:blipFill>
        <p:spPr>
          <a:xfrm>
            <a:off x="1969122" y="1690688"/>
            <a:ext cx="8253755" cy="1802130"/>
          </a:xfrm>
          <a:prstGeom prst="rect">
            <a:avLst/>
          </a:prstGeom>
        </p:spPr>
      </p:pic>
    </p:spTree>
    <p:extLst>
      <p:ext uri="{BB962C8B-B14F-4D97-AF65-F5344CB8AC3E}">
        <p14:creationId xmlns:p14="http://schemas.microsoft.com/office/powerpoint/2010/main" val="406173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sp>
        <p:nvSpPr>
          <p:cNvPr id="29" name="Title 1">
            <a:extLst>
              <a:ext uri="{FF2B5EF4-FFF2-40B4-BE49-F238E27FC236}">
                <a16:creationId xmlns:a16="http://schemas.microsoft.com/office/drawing/2014/main" id="{959A86E0-349C-449B-B29C-D4EACA04B774}"/>
              </a:ext>
            </a:extLst>
          </p:cNvPr>
          <p:cNvSpPr txBox="1">
            <a:spLocks/>
          </p:cNvSpPr>
          <p:nvPr/>
        </p:nvSpPr>
        <p:spPr>
          <a:xfrm>
            <a:off x="129362" y="5006332"/>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less fuss</a:t>
            </a:r>
            <a:endParaRPr lang="en-US" sz="2800" b="1" dirty="0"/>
          </a:p>
        </p:txBody>
      </p:sp>
      <p:sp>
        <p:nvSpPr>
          <p:cNvPr id="30" name="Title 1">
            <a:extLst>
              <a:ext uri="{FF2B5EF4-FFF2-40B4-BE49-F238E27FC236}">
                <a16:creationId xmlns:a16="http://schemas.microsoft.com/office/drawing/2014/main" id="{34D57C37-1D7F-42E1-9924-DD38F7E27795}"/>
              </a:ext>
            </a:extLst>
          </p:cNvPr>
          <p:cNvSpPr txBox="1">
            <a:spLocks/>
          </p:cNvSpPr>
          <p:nvPr/>
        </p:nvSpPr>
        <p:spPr>
          <a:xfrm>
            <a:off x="8236819" y="5042539"/>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2.0</a:t>
            </a:r>
            <a:r>
              <a:rPr lang="en-US" sz="2800" dirty="0"/>
              <a:t> </a:t>
            </a:r>
            <a:r>
              <a:rPr lang="en-US" sz="2400" dirty="0"/>
              <a:t>(Bearer Token)</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75E1D2-6957-4E7B-81B6-65111E320DBD}"/>
              </a:ext>
            </a:extLst>
          </p:cNvPr>
          <p:cNvCxnSpPr>
            <a:cxnSpLocks/>
          </p:cNvCxnSpPr>
          <p:nvPr/>
        </p:nvCxnSpPr>
        <p:spPr>
          <a:xfrm>
            <a:off x="6384474" y="5284838"/>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A444CFAA-BBD2-44AB-A7A4-5D547BB54E18}"/>
              </a:ext>
            </a:extLst>
          </p:cNvPr>
          <p:cNvSpPr txBox="1">
            <a:spLocks/>
          </p:cNvSpPr>
          <p:nvPr/>
        </p:nvSpPr>
        <p:spPr>
          <a:xfrm>
            <a:off x="129362" y="5541980"/>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 against 3</a:t>
            </a:r>
            <a:r>
              <a:rPr lang="en-US" sz="2800" baseline="30000" dirty="0"/>
              <a:t>rd</a:t>
            </a:r>
            <a:r>
              <a:rPr lang="en-US" sz="2800" dirty="0"/>
              <a:t> party identity provider</a:t>
            </a:r>
            <a:endParaRPr lang="en-US" sz="2800" b="1" dirty="0"/>
          </a:p>
        </p:txBody>
      </p:sp>
      <p:sp>
        <p:nvSpPr>
          <p:cNvPr id="56" name="Title 1">
            <a:extLst>
              <a:ext uri="{FF2B5EF4-FFF2-40B4-BE49-F238E27FC236}">
                <a16:creationId xmlns:a16="http://schemas.microsoft.com/office/drawing/2014/main" id="{041654C4-B54B-441E-8D7C-372D206D5EB4}"/>
              </a:ext>
            </a:extLst>
          </p:cNvPr>
          <p:cNvSpPr txBox="1">
            <a:spLocks/>
          </p:cNvSpPr>
          <p:nvPr/>
        </p:nvSpPr>
        <p:spPr>
          <a:xfrm>
            <a:off x="8236819" y="5578187"/>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OpenID Connect / Cognito</a:t>
            </a:r>
            <a:endParaRPr lang="en-US" sz="2400" dirty="0"/>
          </a:p>
        </p:txBody>
      </p:sp>
      <p:cxnSp>
        <p:nvCxnSpPr>
          <p:cNvPr id="57" name="Straight Arrow Connector 56">
            <a:extLst>
              <a:ext uri="{FF2B5EF4-FFF2-40B4-BE49-F238E27FC236}">
                <a16:creationId xmlns:a16="http://schemas.microsoft.com/office/drawing/2014/main" id="{5737DC9D-D977-46CE-B872-045CEEA9C2E4}"/>
              </a:ext>
            </a:extLst>
          </p:cNvPr>
          <p:cNvCxnSpPr>
            <a:cxnSpLocks/>
          </p:cNvCxnSpPr>
          <p:nvPr/>
        </p:nvCxnSpPr>
        <p:spPr>
          <a:xfrm>
            <a:off x="6384474" y="5820486"/>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a:t>So what should </a:t>
            </a:r>
            <a:r>
              <a:rPr lang="en-US" sz="4800" b="1"/>
              <a:t>you</a:t>
            </a:r>
            <a:r>
              <a:rPr lang="en-US" sz="4800"/>
              <a:t> use?</a:t>
            </a:r>
            <a:endParaRPr lang="en-US" sz="4800" b="1" dirty="0"/>
          </a:p>
        </p:txBody>
      </p:sp>
      <p:sp>
        <p:nvSpPr>
          <p:cNvPr id="28" name="Title 1">
            <a:extLst>
              <a:ext uri="{FF2B5EF4-FFF2-40B4-BE49-F238E27FC236}">
                <a16:creationId xmlns:a16="http://schemas.microsoft.com/office/drawing/2014/main" id="{8691920E-509B-4E17-89CE-49C29C0F816A}"/>
              </a:ext>
            </a:extLst>
          </p:cNvPr>
          <p:cNvSpPr txBox="1">
            <a:spLocks/>
          </p:cNvSpPr>
          <p:nvPr/>
        </p:nvSpPr>
        <p:spPr>
          <a:xfrm>
            <a:off x="129362" y="614143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You have a sick love affair w/ XML</a:t>
            </a:r>
            <a:endParaRPr lang="en-US" sz="2800" b="1" dirty="0"/>
          </a:p>
        </p:txBody>
      </p:sp>
      <p:sp>
        <p:nvSpPr>
          <p:cNvPr id="32" name="Title 1">
            <a:extLst>
              <a:ext uri="{FF2B5EF4-FFF2-40B4-BE49-F238E27FC236}">
                <a16:creationId xmlns:a16="http://schemas.microsoft.com/office/drawing/2014/main" id="{DED76667-9F93-43F7-B31E-89C73921A80C}"/>
              </a:ext>
            </a:extLst>
          </p:cNvPr>
          <p:cNvSpPr txBox="1">
            <a:spLocks/>
          </p:cNvSpPr>
          <p:nvPr/>
        </p:nvSpPr>
        <p:spPr>
          <a:xfrm>
            <a:off x="8236819" y="6177643"/>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SAML / WS-Security</a:t>
            </a:r>
            <a:endParaRPr lang="en-US" sz="2400" dirty="0"/>
          </a:p>
        </p:txBody>
      </p:sp>
      <p:cxnSp>
        <p:nvCxnSpPr>
          <p:cNvPr id="33" name="Straight Arrow Connector 32">
            <a:extLst>
              <a:ext uri="{FF2B5EF4-FFF2-40B4-BE49-F238E27FC236}">
                <a16:creationId xmlns:a16="http://schemas.microsoft.com/office/drawing/2014/main" id="{51E072FA-2152-4D58-8A0A-8DABF4383EB4}"/>
              </a:ext>
            </a:extLst>
          </p:cNvPr>
          <p:cNvCxnSpPr>
            <a:cxnSpLocks/>
          </p:cNvCxnSpPr>
          <p:nvPr/>
        </p:nvCxnSpPr>
        <p:spPr>
          <a:xfrm>
            <a:off x="6384474" y="6419942"/>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59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all, folks!</a:t>
            </a:r>
          </a:p>
        </p:txBody>
      </p:sp>
      <p:sp>
        <p:nvSpPr>
          <p:cNvPr id="3" name="Content Placeholder 2"/>
          <p:cNvSpPr>
            <a:spLocks noGrp="1"/>
          </p:cNvSpPr>
          <p:nvPr>
            <p:ph idx="1"/>
          </p:nvPr>
        </p:nvSpPr>
        <p:spPr>
          <a:xfrm>
            <a:off x="838200" y="1825624"/>
            <a:ext cx="10515600" cy="5032375"/>
          </a:xfrm>
        </p:spPr>
        <p:txBody>
          <a:bodyPr>
            <a:normAutofit/>
          </a:bodyPr>
          <a:lstStyle/>
          <a:p>
            <a:endParaRPr lang="en-US" dirty="0"/>
          </a:p>
          <a:p>
            <a:pPr marL="0" indent="0">
              <a:buNone/>
            </a:pPr>
            <a:r>
              <a:rPr lang="en-US" sz="4000" b="1" dirty="0">
                <a:solidFill>
                  <a:schemeClr val="bg1"/>
                </a:solidFill>
              </a:rPr>
              <a:t>Materials</a:t>
            </a:r>
          </a:p>
          <a:p>
            <a:pPr lvl="1"/>
            <a:r>
              <a:rPr lang="en-US" sz="3600" dirty="0">
                <a:solidFill>
                  <a:srgbClr val="00B0F0"/>
                </a:solidFill>
                <a:hlinkClick r:id="rId3">
                  <a:extLst>
                    <a:ext uri="{A12FA001-AC4F-418D-AE19-62706E023703}">
                      <ahyp:hlinkClr xmlns:ahyp="http://schemas.microsoft.com/office/drawing/2018/hyperlinkcolor" val="tx"/>
                    </a:ext>
                  </a:extLst>
                </a:hlinkClick>
              </a:rPr>
              <a:t>github.com/spetryjohnson</a:t>
            </a:r>
            <a:endParaRPr lang="en-US" sz="3600" dirty="0">
              <a:solidFill>
                <a:srgbClr val="00B0F0"/>
              </a:solidFill>
            </a:endParaRPr>
          </a:p>
          <a:p>
            <a:endParaRPr lang="en-US" sz="4000" dirty="0"/>
          </a:p>
          <a:p>
            <a:pPr marL="0" indent="0">
              <a:buNone/>
            </a:pPr>
            <a:r>
              <a:rPr lang="en-US" sz="4000" b="1" dirty="0">
                <a:solidFill>
                  <a:schemeClr val="bg1"/>
                </a:solidFill>
              </a:rPr>
              <a:t>Contact</a:t>
            </a:r>
          </a:p>
          <a:p>
            <a:pPr lvl="1"/>
            <a:r>
              <a:rPr lang="en-US" sz="3600" dirty="0">
                <a:solidFill>
                  <a:schemeClr val="bg1"/>
                </a:solidFill>
              </a:rPr>
              <a:t>@spetryjohnson</a:t>
            </a:r>
          </a:p>
          <a:p>
            <a:pPr lvl="1"/>
            <a:r>
              <a:rPr lang="en-US" sz="3600" dirty="0">
                <a:solidFill>
                  <a:schemeClr val="bg1"/>
                </a:solidFill>
              </a:rPr>
              <a:t>seth@petry-johnson.com</a:t>
            </a:r>
          </a:p>
        </p:txBody>
      </p:sp>
    </p:spTree>
    <p:extLst>
      <p:ext uri="{BB962C8B-B14F-4D97-AF65-F5344CB8AC3E}">
        <p14:creationId xmlns:p14="http://schemas.microsoft.com/office/powerpoint/2010/main" val="2763957675"/>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0" y="0"/>
            <a:ext cx="121920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4157134" y="335846"/>
            <a:ext cx="3877733"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
        <p:nvSpPr>
          <p:cNvPr id="7" name="TextBox 6">
            <a:extLst>
              <a:ext uri="{FF2B5EF4-FFF2-40B4-BE49-F238E27FC236}">
                <a16:creationId xmlns:a16="http://schemas.microsoft.com/office/drawing/2014/main" id="{1898722C-4DDE-47E1-A4FA-5121F8AFDDE5}"/>
              </a:ext>
            </a:extLst>
          </p:cNvPr>
          <p:cNvSpPr txBox="1"/>
          <p:nvPr/>
        </p:nvSpPr>
        <p:spPr>
          <a:xfrm>
            <a:off x="7786206" y="996833"/>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endParaRPr lang="en-US" dirty="0">
              <a:solidFill>
                <a:srgbClr val="FD7D00"/>
              </a:solidFill>
              <a:latin typeface="Segoe Print" panose="02000600000000000000" pitchFamily="2" charset="0"/>
            </a:endParaRPr>
          </a:p>
        </p:txBody>
      </p:sp>
      <p:sp>
        <p:nvSpPr>
          <p:cNvPr id="110" name="Right Bracket 109">
            <a:extLst>
              <a:ext uri="{FF2B5EF4-FFF2-40B4-BE49-F238E27FC236}">
                <a16:creationId xmlns:a16="http://schemas.microsoft.com/office/drawing/2014/main" id="{D71888A7-C496-45B8-986F-27166CCDEE3A}"/>
              </a:ext>
            </a:extLst>
          </p:cNvPr>
          <p:cNvSpPr/>
          <p:nvPr/>
        </p:nvSpPr>
        <p:spPr>
          <a:xfrm>
            <a:off x="7416800"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9D2CBCF0-C5EF-46F7-B4B2-7045F86CB9F7}"/>
              </a:ext>
            </a:extLst>
          </p:cNvPr>
          <p:cNvSpPr txBox="1"/>
          <p:nvPr/>
        </p:nvSpPr>
        <p:spPr>
          <a:xfrm>
            <a:off x="7786206" y="2333979"/>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Roll your own</a:t>
            </a:r>
            <a:endParaRPr lang="en-US" dirty="0">
              <a:solidFill>
                <a:srgbClr val="FD7D00"/>
              </a:solidFill>
              <a:latin typeface="Segoe Print" panose="02000600000000000000" pitchFamily="2" charset="0"/>
            </a:endParaRPr>
          </a:p>
        </p:txBody>
      </p:sp>
      <p:sp>
        <p:nvSpPr>
          <p:cNvPr id="114" name="Right Bracket 113">
            <a:extLst>
              <a:ext uri="{FF2B5EF4-FFF2-40B4-BE49-F238E27FC236}">
                <a16:creationId xmlns:a16="http://schemas.microsoft.com/office/drawing/2014/main" id="{585E841D-B964-49F4-AE85-DC2BDB7FCEB2}"/>
              </a:ext>
            </a:extLst>
          </p:cNvPr>
          <p:cNvSpPr/>
          <p:nvPr/>
        </p:nvSpPr>
        <p:spPr>
          <a:xfrm>
            <a:off x="7416800" y="2119486"/>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A1BE0D14-0996-4790-B6DB-7B78F289F867}"/>
              </a:ext>
            </a:extLst>
          </p:cNvPr>
          <p:cNvSpPr txBox="1"/>
          <p:nvPr/>
        </p:nvSpPr>
        <p:spPr>
          <a:xfrm>
            <a:off x="7786206" y="3969217"/>
            <a:ext cx="4286974"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OAuth everywhere</a:t>
            </a:r>
            <a:endParaRPr lang="en-US" dirty="0">
              <a:solidFill>
                <a:srgbClr val="FD7D00"/>
              </a:solidFill>
              <a:latin typeface="Segoe Print" panose="02000600000000000000" pitchFamily="2" charset="0"/>
            </a:endParaRPr>
          </a:p>
        </p:txBody>
      </p:sp>
      <p:sp>
        <p:nvSpPr>
          <p:cNvPr id="116" name="Right Bracket 115">
            <a:extLst>
              <a:ext uri="{FF2B5EF4-FFF2-40B4-BE49-F238E27FC236}">
                <a16:creationId xmlns:a16="http://schemas.microsoft.com/office/drawing/2014/main" id="{312F07D0-33EF-4135-91D9-05C3D17FDA8D}"/>
              </a:ext>
            </a:extLst>
          </p:cNvPr>
          <p:cNvSpPr/>
          <p:nvPr/>
        </p:nvSpPr>
        <p:spPr>
          <a:xfrm>
            <a:off x="7416800" y="3202069"/>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7F8129E8-090A-4771-928A-BF503370BD2A}"/>
              </a:ext>
            </a:extLst>
          </p:cNvPr>
          <p:cNvSpPr txBox="1"/>
          <p:nvPr/>
        </p:nvSpPr>
        <p:spPr>
          <a:xfrm>
            <a:off x="7786206" y="5520855"/>
            <a:ext cx="4405794" cy="461665"/>
          </a:xfrm>
          <a:prstGeom prst="rect">
            <a:avLst/>
          </a:prstGeom>
          <a:noFill/>
        </p:spPr>
        <p:txBody>
          <a:bodyPr wrap="square" rtlCol="0">
            <a:spAutoFit/>
          </a:bodyPr>
          <a:lstStyle/>
          <a:p>
            <a:r>
              <a:rPr lang="en-US" sz="2400" dirty="0" err="1">
                <a:solidFill>
                  <a:srgbClr val="FD7D00"/>
                </a:solidFill>
                <a:latin typeface="Segoe Print" panose="02000600000000000000" pitchFamily="2" charset="0"/>
              </a:rPr>
              <a:t>Enterprisey</a:t>
            </a:r>
            <a:r>
              <a:rPr lang="en-US" sz="2400" dirty="0">
                <a:solidFill>
                  <a:srgbClr val="FD7D00"/>
                </a:solidFill>
                <a:latin typeface="Segoe Print" panose="02000600000000000000" pitchFamily="2" charset="0"/>
              </a:rPr>
              <a:t> XML stuff</a:t>
            </a:r>
            <a:endParaRPr lang="en-US" dirty="0">
              <a:solidFill>
                <a:srgbClr val="FD7D00"/>
              </a:solidFill>
              <a:latin typeface="Segoe Print" panose="02000600000000000000" pitchFamily="2" charset="0"/>
            </a:endParaRPr>
          </a:p>
        </p:txBody>
      </p:sp>
      <p:sp>
        <p:nvSpPr>
          <p:cNvPr id="118" name="Right Bracket 117">
            <a:extLst>
              <a:ext uri="{FF2B5EF4-FFF2-40B4-BE49-F238E27FC236}">
                <a16:creationId xmlns:a16="http://schemas.microsoft.com/office/drawing/2014/main" id="{5FF349D7-BD99-47D7-8764-3476A85E740D}"/>
              </a:ext>
            </a:extLst>
          </p:cNvPr>
          <p:cNvSpPr/>
          <p:nvPr/>
        </p:nvSpPr>
        <p:spPr>
          <a:xfrm>
            <a:off x="7416800" y="5306362"/>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90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0" grpId="0" animBg="1"/>
      <p:bldP spid="113" grpId="0"/>
      <p:bldP spid="114" grpId="0" animBg="1"/>
      <p:bldP spid="115" grpId="0"/>
      <p:bldP spid="116" grpId="0" animBg="1"/>
      <p:bldP spid="117" grpId="0"/>
      <p:bldP spid="1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37299</TotalTime>
  <Words>10120</Words>
  <Application>Microsoft Office PowerPoint</Application>
  <PresentationFormat>Widescreen</PresentationFormat>
  <Paragraphs>1551</Paragraphs>
  <Slides>83</Slides>
  <Notes>82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Corbel</vt:lpstr>
      <vt:lpstr>Segoe Print</vt:lpstr>
      <vt:lpstr>Wingdings</vt:lpstr>
      <vt:lpstr>Office Theme</vt:lpstr>
      <vt:lpstr>Securing Your API Endpoints  A practical guide to API authentication</vt:lpstr>
      <vt:lpstr>My rookie mistake</vt:lpstr>
      <vt:lpstr>Today’s goal: No more rookie mistakes!</vt:lpstr>
      <vt:lpstr>What’s on the agenda?</vt:lpstr>
      <vt:lpstr>This is not an advanced security session!</vt:lpstr>
      <vt:lpstr>This is not “getting started with &lt;foo&gt;”</vt:lpstr>
      <vt:lpstr>This is “understand your options”</vt:lpstr>
      <vt:lpstr>Identity / Authentication / Authorization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OAuth is not an authentication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 should you use?</vt:lpstr>
      <vt:lpstr>So what should you use?</vt:lpstr>
      <vt:lpstr>Intranet logins in an enterprise</vt:lpstr>
      <vt:lpstr>Intranet logins in an enterprise</vt:lpstr>
      <vt:lpstr>Intranet logins in an enterprise</vt:lpstr>
      <vt:lpstr>Intranet logins in an enterprise</vt:lpstr>
      <vt:lpstr>Intranet logins in an enterprise</vt:lpstr>
      <vt:lpstr>Intranet logins in an enterprise</vt:lpstr>
      <vt:lpstr>Intranet logins in an enterprise</vt:lpstr>
      <vt:lpstr>Intranet logins in an enterprise</vt:lpstr>
      <vt:lpstr>That’s all, folks!</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1168</cp:revision>
  <dcterms:created xsi:type="dcterms:W3CDTF">2013-12-09T01:29:59Z</dcterms:created>
  <dcterms:modified xsi:type="dcterms:W3CDTF">2020-05-28T21:42:59Z</dcterms:modified>
</cp:coreProperties>
</file>